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735763" cy="9866313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B1B5B-236D-4897-AF6C-E69F06DD308F}" type="doc">
      <dgm:prSet loTypeId="urn:microsoft.com/office/officeart/2005/8/layout/lProcess3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27A3B91-0206-4903-A0FA-A3D08808AB97}">
      <dgm:prSet custT="1"/>
      <dgm:spPr>
        <a:solidFill>
          <a:srgbClr val="FF6600"/>
        </a:solidFill>
      </dgm:spPr>
      <dgm:t>
        <a:bodyPr/>
        <a:lstStyle/>
        <a:p>
          <a:pPr algn="l" rtl="0"/>
          <a:r>
            <a:rPr lang="en-US" sz="2400" b="1" dirty="0" err="1" smtClean="0"/>
            <a:t>Chọn</a:t>
          </a:r>
          <a:r>
            <a:rPr lang="en-US" sz="2400" b="1" dirty="0" smtClean="0"/>
            <a:t> </a:t>
          </a:r>
          <a:r>
            <a:rPr lang="en-US" sz="2400" b="1" dirty="0" err="1" smtClean="0"/>
            <a:t>xe</a:t>
          </a:r>
          <a:r>
            <a:rPr lang="en-US" sz="2400" b="1" dirty="0" smtClean="0"/>
            <a:t> </a:t>
          </a:r>
          <a:r>
            <a:rPr lang="en-US" sz="2400" b="1" dirty="0" err="1" smtClean="0"/>
            <a:t>đạp</a:t>
          </a:r>
          <a:r>
            <a:rPr lang="en-US" sz="2400" b="1" dirty="0" smtClean="0"/>
            <a:t> </a:t>
          </a:r>
          <a:r>
            <a:rPr lang="en-US" sz="2400" b="1" dirty="0" err="1" smtClean="0"/>
            <a:t>có</a:t>
          </a:r>
          <a:r>
            <a:rPr lang="en-US" sz="2400" b="1" dirty="0" smtClean="0"/>
            <a:t> </a:t>
          </a:r>
          <a:r>
            <a:rPr lang="en-US" sz="2400" b="1" dirty="0" err="1" smtClean="0"/>
            <a:t>kích</a:t>
          </a:r>
          <a:r>
            <a:rPr lang="en-US" sz="2400" b="1" dirty="0" smtClean="0"/>
            <a:t> </a:t>
          </a:r>
          <a:r>
            <a:rPr lang="en-US" sz="2400" b="1" dirty="0" err="1" smtClean="0"/>
            <a:t>cỡ</a:t>
          </a:r>
          <a:r>
            <a:rPr lang="en-US" sz="2400" b="1" dirty="0" smtClean="0"/>
            <a:t> </a:t>
          </a:r>
          <a:br>
            <a:rPr lang="en-US" sz="2400" b="1" dirty="0" smtClean="0"/>
          </a:br>
          <a:r>
            <a:rPr lang="en-US" sz="2400" b="1" dirty="0" err="1" smtClean="0"/>
            <a:t>vừa</a:t>
          </a:r>
          <a:r>
            <a:rPr lang="en-US" sz="2400" b="1" dirty="0" smtClean="0"/>
            <a:t> </a:t>
          </a:r>
          <a:r>
            <a:rPr lang="en-US" sz="2400" b="1" dirty="0" err="1" smtClean="0"/>
            <a:t>với</a:t>
          </a:r>
          <a:r>
            <a:rPr lang="en-US" sz="2400" b="1" dirty="0" smtClean="0"/>
            <a:t> </a:t>
          </a:r>
          <a:r>
            <a:rPr lang="en-US" sz="2400" b="1" dirty="0" err="1" smtClean="0"/>
            <a:t>tầm</a:t>
          </a:r>
          <a:r>
            <a:rPr lang="en-US" sz="2400" b="1" dirty="0" smtClean="0"/>
            <a:t> </a:t>
          </a:r>
          <a:r>
            <a:rPr lang="en-US" sz="2400" b="1" dirty="0" err="1" smtClean="0"/>
            <a:t>vóc</a:t>
          </a:r>
          <a:r>
            <a:rPr lang="en-US" sz="2400" b="1" dirty="0" smtClean="0"/>
            <a:t> </a:t>
          </a:r>
          <a:r>
            <a:rPr lang="en-US" sz="2400" b="1" dirty="0" err="1" smtClean="0"/>
            <a:t>của</a:t>
          </a:r>
          <a:r>
            <a:rPr lang="en-US" sz="2400" b="1" dirty="0" smtClean="0"/>
            <a:t> </a:t>
          </a:r>
          <a:r>
            <a:rPr lang="en-US" sz="2400" b="1" dirty="0" err="1" smtClean="0"/>
            <a:t>các</a:t>
          </a:r>
          <a:r>
            <a:rPr lang="en-US" sz="2400" b="1" dirty="0" smtClean="0"/>
            <a:t> </a:t>
          </a:r>
          <a:r>
            <a:rPr lang="en-US" sz="2400" b="1" dirty="0" err="1" smtClean="0"/>
            <a:t>em</a:t>
          </a:r>
          <a:endParaRPr lang="en-US" sz="2400" b="1" dirty="0"/>
        </a:p>
      </dgm:t>
    </dgm:pt>
    <dgm:pt modelId="{D9F95BA6-5914-4476-A5B2-D28E8147AD8B}" type="parTrans" cxnId="{7EABB30B-0EF7-434E-99AC-2BB6DCCCC99A}">
      <dgm:prSet/>
      <dgm:spPr/>
      <dgm:t>
        <a:bodyPr/>
        <a:lstStyle/>
        <a:p>
          <a:endParaRPr lang="en-US"/>
        </a:p>
      </dgm:t>
    </dgm:pt>
    <dgm:pt modelId="{C35F9209-0AC5-4FEE-890B-7C8C271C1130}" type="sibTrans" cxnId="{7EABB30B-0EF7-434E-99AC-2BB6DCCCC99A}">
      <dgm:prSet/>
      <dgm:spPr/>
      <dgm:t>
        <a:bodyPr/>
        <a:lstStyle/>
        <a:p>
          <a:endParaRPr lang="en-US"/>
        </a:p>
      </dgm:t>
    </dgm:pt>
    <dgm:pt modelId="{962B18FA-CD54-4636-B18F-70BF04EC7BB0}" type="pres">
      <dgm:prSet presAssocID="{CF2B1B5B-236D-4897-AF6C-E69F06DD308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029EF3E-CE30-41E4-AAB9-DCD6760F1F31}" type="pres">
      <dgm:prSet presAssocID="{627A3B91-0206-4903-A0FA-A3D08808AB97}" presName="horFlow" presStyleCnt="0"/>
      <dgm:spPr/>
      <dgm:t>
        <a:bodyPr/>
        <a:lstStyle/>
        <a:p>
          <a:endParaRPr lang="en-US"/>
        </a:p>
      </dgm:t>
    </dgm:pt>
    <dgm:pt modelId="{45A6DBB8-85F3-4F6D-A1BA-1C6C4D8A917D}" type="pres">
      <dgm:prSet presAssocID="{627A3B91-0206-4903-A0FA-A3D08808AB97}" presName="bigChev" presStyleLbl="node1" presStyleIdx="0" presStyleCnt="1" custScaleX="721127" custScaleY="351220" custLinFactNeighborX="-4569"/>
      <dgm:spPr/>
      <dgm:t>
        <a:bodyPr/>
        <a:lstStyle/>
        <a:p>
          <a:endParaRPr lang="en-US"/>
        </a:p>
      </dgm:t>
    </dgm:pt>
  </dgm:ptLst>
  <dgm:cxnLst>
    <dgm:cxn modelId="{FD914650-A179-4BF5-A2CF-A9488CE6822C}" type="presOf" srcId="{627A3B91-0206-4903-A0FA-A3D08808AB97}" destId="{45A6DBB8-85F3-4F6D-A1BA-1C6C4D8A917D}" srcOrd="0" destOrd="0" presId="urn:microsoft.com/office/officeart/2005/8/layout/lProcess3"/>
    <dgm:cxn modelId="{DFBF9B08-A3B0-48BF-943C-763C7B820B03}" type="presOf" srcId="{CF2B1B5B-236D-4897-AF6C-E69F06DD308F}" destId="{962B18FA-CD54-4636-B18F-70BF04EC7BB0}" srcOrd="0" destOrd="0" presId="urn:microsoft.com/office/officeart/2005/8/layout/lProcess3"/>
    <dgm:cxn modelId="{7EABB30B-0EF7-434E-99AC-2BB6DCCCC99A}" srcId="{CF2B1B5B-236D-4897-AF6C-E69F06DD308F}" destId="{627A3B91-0206-4903-A0FA-A3D08808AB97}" srcOrd="0" destOrd="0" parTransId="{D9F95BA6-5914-4476-A5B2-D28E8147AD8B}" sibTransId="{C35F9209-0AC5-4FEE-890B-7C8C271C1130}"/>
    <dgm:cxn modelId="{66AEDD56-8D83-4F41-B47F-74DA8922E7F2}" type="presParOf" srcId="{962B18FA-CD54-4636-B18F-70BF04EC7BB0}" destId="{4029EF3E-CE30-41E4-AAB9-DCD6760F1F31}" srcOrd="0" destOrd="0" presId="urn:microsoft.com/office/officeart/2005/8/layout/lProcess3"/>
    <dgm:cxn modelId="{90D08040-8B17-4068-A8D2-40B42987267E}" type="presParOf" srcId="{4029EF3E-CE30-41E4-AAB9-DCD6760F1F31}" destId="{45A6DBB8-85F3-4F6D-A1BA-1C6C4D8A917D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B1B5B-236D-4897-AF6C-E69F06DD308F}" type="doc">
      <dgm:prSet loTypeId="urn:microsoft.com/office/officeart/2005/8/layout/lProcess3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627A3B91-0206-4903-A0FA-A3D08808AB97}">
      <dgm:prSet custT="1"/>
      <dgm:spPr>
        <a:solidFill>
          <a:srgbClr val="FF66CC"/>
        </a:solidFill>
      </dgm:spPr>
      <dgm:t>
        <a:bodyPr/>
        <a:lstStyle/>
        <a:p>
          <a:pPr algn="l" rtl="0"/>
          <a:endParaRPr lang="en-US" sz="2400" b="1" dirty="0"/>
        </a:p>
      </dgm:t>
    </dgm:pt>
    <dgm:pt modelId="{D9F95BA6-5914-4476-A5B2-D28E8147AD8B}" type="parTrans" cxnId="{7EABB30B-0EF7-434E-99AC-2BB6DCCCC99A}">
      <dgm:prSet/>
      <dgm:spPr/>
      <dgm:t>
        <a:bodyPr/>
        <a:lstStyle/>
        <a:p>
          <a:endParaRPr lang="en-US"/>
        </a:p>
      </dgm:t>
    </dgm:pt>
    <dgm:pt modelId="{C35F9209-0AC5-4FEE-890B-7C8C271C1130}" type="sibTrans" cxnId="{7EABB30B-0EF7-434E-99AC-2BB6DCCCC99A}">
      <dgm:prSet/>
      <dgm:spPr/>
      <dgm:t>
        <a:bodyPr/>
        <a:lstStyle/>
        <a:p>
          <a:endParaRPr lang="en-US"/>
        </a:p>
      </dgm:t>
    </dgm:pt>
    <dgm:pt modelId="{962B18FA-CD54-4636-B18F-70BF04EC7BB0}" type="pres">
      <dgm:prSet presAssocID="{CF2B1B5B-236D-4897-AF6C-E69F06DD308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029EF3E-CE30-41E4-AAB9-DCD6760F1F31}" type="pres">
      <dgm:prSet presAssocID="{627A3B91-0206-4903-A0FA-A3D08808AB97}" presName="horFlow" presStyleCnt="0"/>
      <dgm:spPr/>
    </dgm:pt>
    <dgm:pt modelId="{45A6DBB8-85F3-4F6D-A1BA-1C6C4D8A917D}" type="pres">
      <dgm:prSet presAssocID="{627A3B91-0206-4903-A0FA-A3D08808AB97}" presName="bigChev" presStyleLbl="node1" presStyleIdx="0" presStyleCnt="1" custScaleX="721127" custScaleY="351220"/>
      <dgm:spPr/>
      <dgm:t>
        <a:bodyPr/>
        <a:lstStyle/>
        <a:p>
          <a:endParaRPr lang="en-US"/>
        </a:p>
      </dgm:t>
    </dgm:pt>
  </dgm:ptLst>
  <dgm:cxnLst>
    <dgm:cxn modelId="{FED7FFC2-C249-4488-B3E7-6D0DB4996050}" type="presOf" srcId="{627A3B91-0206-4903-A0FA-A3D08808AB97}" destId="{45A6DBB8-85F3-4F6D-A1BA-1C6C4D8A917D}" srcOrd="0" destOrd="0" presId="urn:microsoft.com/office/officeart/2005/8/layout/lProcess3"/>
    <dgm:cxn modelId="{4C7BB2B2-2729-4D7F-A354-A74AD5CF9DC9}" type="presOf" srcId="{CF2B1B5B-236D-4897-AF6C-E69F06DD308F}" destId="{962B18FA-CD54-4636-B18F-70BF04EC7BB0}" srcOrd="0" destOrd="0" presId="urn:microsoft.com/office/officeart/2005/8/layout/lProcess3"/>
    <dgm:cxn modelId="{7EABB30B-0EF7-434E-99AC-2BB6DCCCC99A}" srcId="{CF2B1B5B-236D-4897-AF6C-E69F06DD308F}" destId="{627A3B91-0206-4903-A0FA-A3D08808AB97}" srcOrd="0" destOrd="0" parTransId="{D9F95BA6-5914-4476-A5B2-D28E8147AD8B}" sibTransId="{C35F9209-0AC5-4FEE-890B-7C8C271C1130}"/>
    <dgm:cxn modelId="{E327123B-0A1B-48BA-AA8B-C3B1CE301449}" type="presParOf" srcId="{962B18FA-CD54-4636-B18F-70BF04EC7BB0}" destId="{4029EF3E-CE30-41E4-AAB9-DCD6760F1F31}" srcOrd="0" destOrd="0" presId="urn:microsoft.com/office/officeart/2005/8/layout/lProcess3"/>
    <dgm:cxn modelId="{F028E4F0-C5FB-46E7-BE80-86FAEDF831D9}" type="presParOf" srcId="{4029EF3E-CE30-41E4-AAB9-DCD6760F1F31}" destId="{45A6DBB8-85F3-4F6D-A1BA-1C6C4D8A917D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B1B5B-236D-4897-AF6C-E69F06DD308F}" type="doc">
      <dgm:prSet loTypeId="urn:microsoft.com/office/officeart/2005/8/layout/lProcess3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27A3B91-0206-4903-A0FA-A3D08808AB97}">
      <dgm:prSet custT="1"/>
      <dgm:spPr>
        <a:solidFill>
          <a:srgbClr val="00CC00"/>
        </a:solidFill>
      </dgm:spPr>
      <dgm:t>
        <a:bodyPr/>
        <a:lstStyle/>
        <a:p>
          <a:pPr algn="l" rtl="0"/>
          <a:r>
            <a:rPr lang="en-US" sz="2400" b="1" dirty="0" err="1" smtClean="0"/>
            <a:t>Kiểm</a:t>
          </a:r>
          <a:r>
            <a:rPr lang="en-US" sz="2400" b="1" dirty="0" smtClean="0"/>
            <a:t> </a:t>
          </a:r>
          <a:r>
            <a:rPr lang="en-US" sz="2400" b="1" dirty="0" err="1" smtClean="0"/>
            <a:t>tra</a:t>
          </a:r>
          <a:r>
            <a:rPr lang="en-US" sz="2400" b="1" dirty="0" smtClean="0"/>
            <a:t> </a:t>
          </a:r>
          <a:r>
            <a:rPr lang="en-US" sz="2400" b="1" dirty="0" err="1" smtClean="0"/>
            <a:t>xe</a:t>
          </a:r>
          <a:r>
            <a:rPr lang="en-US" sz="2400" b="1" dirty="0" smtClean="0"/>
            <a:t> </a:t>
          </a:r>
          <a:r>
            <a:rPr lang="en-US" sz="2400" b="1" dirty="0" err="1" smtClean="0"/>
            <a:t>thật</a:t>
          </a:r>
          <a:r>
            <a:rPr lang="en-US" sz="2400" b="1" dirty="0" smtClean="0"/>
            <a:t> </a:t>
          </a:r>
          <a:r>
            <a:rPr lang="en-US" sz="2400" b="1" dirty="0" err="1" smtClean="0"/>
            <a:t>kỹ</a:t>
          </a:r>
          <a:r>
            <a:rPr lang="en-US" sz="2400" b="1" dirty="0" smtClean="0"/>
            <a:t> </a:t>
          </a:r>
          <a:br>
            <a:rPr lang="en-US" sz="2400" b="1" dirty="0" smtClean="0"/>
          </a:br>
          <a:r>
            <a:rPr lang="en-US" sz="2400" b="1" dirty="0" err="1" smtClean="0"/>
            <a:t>để</a:t>
          </a:r>
          <a:r>
            <a:rPr lang="en-US" sz="2400" b="1" dirty="0" smtClean="0"/>
            <a:t> </a:t>
          </a:r>
          <a:r>
            <a:rPr lang="en-US" sz="2400" b="1" dirty="0" err="1" smtClean="0"/>
            <a:t>đảm</a:t>
          </a:r>
          <a:r>
            <a:rPr lang="en-US" sz="2400" b="1" dirty="0" smtClean="0"/>
            <a:t> </a:t>
          </a:r>
          <a:r>
            <a:rPr lang="en-US" sz="2400" b="1" dirty="0" err="1" smtClean="0"/>
            <a:t>bảo</a:t>
          </a:r>
          <a:r>
            <a:rPr lang="en-US" sz="2400" b="1" dirty="0" smtClean="0"/>
            <a:t> </a:t>
          </a:r>
          <a:r>
            <a:rPr lang="en-US" sz="2400" b="1" dirty="0" err="1" smtClean="0"/>
            <a:t>mọi</a:t>
          </a:r>
          <a:r>
            <a:rPr lang="en-US" sz="2400" b="1" dirty="0" smtClean="0"/>
            <a:t> </a:t>
          </a:r>
          <a:r>
            <a:rPr lang="en-US" sz="2400" b="1" dirty="0" err="1" smtClean="0"/>
            <a:t>bộ</a:t>
          </a:r>
          <a:r>
            <a:rPr lang="en-US" sz="2400" b="1" dirty="0" smtClean="0"/>
            <a:t> </a:t>
          </a:r>
          <a:r>
            <a:rPr lang="en-US" sz="2400" b="1" dirty="0" err="1" smtClean="0"/>
            <a:t>phận</a:t>
          </a:r>
          <a:r>
            <a:rPr lang="en-US" sz="2400" b="1" dirty="0" smtClean="0"/>
            <a:t> </a:t>
          </a:r>
          <a:r>
            <a:rPr lang="en-US" sz="2400" b="1" dirty="0" err="1" smtClean="0"/>
            <a:t>đều</a:t>
          </a:r>
          <a:r>
            <a:rPr lang="en-US" sz="2400" b="1" dirty="0" smtClean="0"/>
            <a:t> </a:t>
          </a:r>
          <a:r>
            <a:rPr lang="en-US" sz="2400" b="1" dirty="0" err="1" smtClean="0"/>
            <a:t>hoạt</a:t>
          </a:r>
          <a:r>
            <a:rPr lang="en-US" sz="2400" b="1" dirty="0" smtClean="0"/>
            <a:t> </a:t>
          </a:r>
          <a:r>
            <a:rPr lang="en-US" sz="2400" b="1" dirty="0" err="1" smtClean="0"/>
            <a:t>động</a:t>
          </a:r>
          <a:r>
            <a:rPr lang="en-US" sz="2400" b="1" dirty="0" smtClean="0"/>
            <a:t> </a:t>
          </a:r>
          <a:r>
            <a:rPr lang="en-US" sz="2400" b="1" dirty="0" err="1" smtClean="0"/>
            <a:t>tốt</a:t>
          </a:r>
          <a:r>
            <a:rPr lang="en-US" sz="2400" b="1" dirty="0" smtClean="0"/>
            <a:t> </a:t>
          </a:r>
          <a:r>
            <a:rPr lang="en-US" sz="2400" b="1" dirty="0" err="1" smtClean="0"/>
            <a:t>và</a:t>
          </a:r>
          <a:r>
            <a:rPr lang="en-US" sz="2400" b="1" dirty="0" smtClean="0"/>
            <a:t> an </a:t>
          </a:r>
          <a:r>
            <a:rPr lang="en-US" sz="2400" b="1" dirty="0" err="1" smtClean="0"/>
            <a:t>toàn</a:t>
          </a:r>
          <a:endParaRPr lang="en-US" sz="2400" b="1" dirty="0"/>
        </a:p>
      </dgm:t>
    </dgm:pt>
    <dgm:pt modelId="{D9F95BA6-5914-4476-A5B2-D28E8147AD8B}" type="parTrans" cxnId="{7EABB30B-0EF7-434E-99AC-2BB6DCCCC99A}">
      <dgm:prSet/>
      <dgm:spPr/>
      <dgm:t>
        <a:bodyPr/>
        <a:lstStyle/>
        <a:p>
          <a:endParaRPr lang="en-US"/>
        </a:p>
      </dgm:t>
    </dgm:pt>
    <dgm:pt modelId="{C35F9209-0AC5-4FEE-890B-7C8C271C1130}" type="sibTrans" cxnId="{7EABB30B-0EF7-434E-99AC-2BB6DCCCC99A}">
      <dgm:prSet/>
      <dgm:spPr/>
      <dgm:t>
        <a:bodyPr/>
        <a:lstStyle/>
        <a:p>
          <a:endParaRPr lang="en-US"/>
        </a:p>
      </dgm:t>
    </dgm:pt>
    <dgm:pt modelId="{962B18FA-CD54-4636-B18F-70BF04EC7BB0}" type="pres">
      <dgm:prSet presAssocID="{CF2B1B5B-236D-4897-AF6C-E69F06DD308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029EF3E-CE30-41E4-AAB9-DCD6760F1F31}" type="pres">
      <dgm:prSet presAssocID="{627A3B91-0206-4903-A0FA-A3D08808AB97}" presName="horFlow" presStyleCnt="0"/>
      <dgm:spPr/>
    </dgm:pt>
    <dgm:pt modelId="{45A6DBB8-85F3-4F6D-A1BA-1C6C4D8A917D}" type="pres">
      <dgm:prSet presAssocID="{627A3B91-0206-4903-A0FA-A3D08808AB97}" presName="bigChev" presStyleLbl="node1" presStyleIdx="0" presStyleCnt="1" custScaleX="655175" custScaleY="351220"/>
      <dgm:spPr/>
      <dgm:t>
        <a:bodyPr/>
        <a:lstStyle/>
        <a:p>
          <a:endParaRPr lang="en-US"/>
        </a:p>
      </dgm:t>
    </dgm:pt>
  </dgm:ptLst>
  <dgm:cxnLst>
    <dgm:cxn modelId="{B3018D20-47AC-4F21-8843-2391E7862395}" type="presOf" srcId="{CF2B1B5B-236D-4897-AF6C-E69F06DD308F}" destId="{962B18FA-CD54-4636-B18F-70BF04EC7BB0}" srcOrd="0" destOrd="0" presId="urn:microsoft.com/office/officeart/2005/8/layout/lProcess3"/>
    <dgm:cxn modelId="{538C57D8-9399-44AE-99AD-743A2EB998DD}" type="presOf" srcId="{627A3B91-0206-4903-A0FA-A3D08808AB97}" destId="{45A6DBB8-85F3-4F6D-A1BA-1C6C4D8A917D}" srcOrd="0" destOrd="0" presId="urn:microsoft.com/office/officeart/2005/8/layout/lProcess3"/>
    <dgm:cxn modelId="{7EABB30B-0EF7-434E-99AC-2BB6DCCCC99A}" srcId="{CF2B1B5B-236D-4897-AF6C-E69F06DD308F}" destId="{627A3B91-0206-4903-A0FA-A3D08808AB97}" srcOrd="0" destOrd="0" parTransId="{D9F95BA6-5914-4476-A5B2-D28E8147AD8B}" sibTransId="{C35F9209-0AC5-4FEE-890B-7C8C271C1130}"/>
    <dgm:cxn modelId="{4FCED11E-5E6C-4E2B-BBE3-02046F3961DE}" type="presParOf" srcId="{962B18FA-CD54-4636-B18F-70BF04EC7BB0}" destId="{4029EF3E-CE30-41E4-AAB9-DCD6760F1F31}" srcOrd="0" destOrd="0" presId="urn:microsoft.com/office/officeart/2005/8/layout/lProcess3"/>
    <dgm:cxn modelId="{40E49635-5EF3-4F98-8D46-DA1D2D02A6F8}" type="presParOf" srcId="{4029EF3E-CE30-41E4-AAB9-DCD6760F1F31}" destId="{45A6DBB8-85F3-4F6D-A1BA-1C6C4D8A917D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6DBB8-85F3-4F6D-A1BA-1C6C4D8A917D}">
      <dsp:nvSpPr>
        <dsp:cNvPr id="0" name=""/>
        <dsp:cNvSpPr/>
      </dsp:nvSpPr>
      <dsp:spPr>
        <a:xfrm>
          <a:off x="0" y="67696"/>
          <a:ext cx="5218915" cy="1016734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Chọn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xe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đạp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có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kích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cỡ</a:t>
          </a:r>
          <a:r>
            <a:rPr lang="en-US" sz="2400" b="1" kern="1200" dirty="0" smtClean="0"/>
            <a:t> </a:t>
          </a:r>
          <a:br>
            <a:rPr lang="en-US" sz="2400" b="1" kern="1200" dirty="0" smtClean="0"/>
          </a:br>
          <a:r>
            <a:rPr lang="en-US" sz="2400" b="1" kern="1200" dirty="0" err="1" smtClean="0"/>
            <a:t>vừa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với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tầm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vóc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của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các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em</a:t>
          </a:r>
          <a:endParaRPr lang="en-US" sz="2400" b="1" kern="1200" dirty="0"/>
        </a:p>
      </dsp:txBody>
      <dsp:txXfrm>
        <a:off x="508367" y="67696"/>
        <a:ext cx="4202181" cy="1016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6DBB8-85F3-4F6D-A1BA-1C6C4D8A917D}">
      <dsp:nvSpPr>
        <dsp:cNvPr id="0" name=""/>
        <dsp:cNvSpPr/>
      </dsp:nvSpPr>
      <dsp:spPr>
        <a:xfrm>
          <a:off x="4614" y="66285"/>
          <a:ext cx="5233403" cy="1019557"/>
        </a:xfrm>
        <a:prstGeom prst="chevron">
          <a:avLst/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514393" y="66285"/>
        <a:ext cx="4213846" cy="1019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6DBB8-85F3-4F6D-A1BA-1C6C4D8A917D}">
      <dsp:nvSpPr>
        <dsp:cNvPr id="0" name=""/>
        <dsp:cNvSpPr/>
      </dsp:nvSpPr>
      <dsp:spPr>
        <a:xfrm>
          <a:off x="301982" y="34"/>
          <a:ext cx="5372699" cy="1152058"/>
        </a:xfrm>
        <a:prstGeom prst="chevron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Kiểm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tra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xe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thật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kỹ</a:t>
          </a:r>
          <a:r>
            <a:rPr lang="en-US" sz="2400" b="1" kern="1200" dirty="0" smtClean="0"/>
            <a:t> </a:t>
          </a:r>
          <a:br>
            <a:rPr lang="en-US" sz="2400" b="1" kern="1200" dirty="0" smtClean="0"/>
          </a:br>
          <a:r>
            <a:rPr lang="en-US" sz="2400" b="1" kern="1200" dirty="0" err="1" smtClean="0"/>
            <a:t>để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đảm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bảo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mọi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bộ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phận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đều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hoạt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động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tốt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và</a:t>
          </a:r>
          <a:r>
            <a:rPr lang="en-US" sz="2400" b="1" kern="1200" dirty="0" smtClean="0"/>
            <a:t> an </a:t>
          </a:r>
          <a:r>
            <a:rPr lang="en-US" sz="2400" b="1" kern="1200" dirty="0" err="1" smtClean="0"/>
            <a:t>toàn</a:t>
          </a:r>
          <a:endParaRPr lang="en-US" sz="2400" b="1" kern="1200" dirty="0"/>
        </a:p>
      </dsp:txBody>
      <dsp:txXfrm>
        <a:off x="878011" y="34"/>
        <a:ext cx="4220641" cy="1152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7C69C-4EC5-456D-880A-1C16151C6E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D6DC9-012C-40D1-89B2-B18BF8562B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4CF53-53AF-46E8-84ED-E41FD52D1D1D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87CFC-B93D-40EB-9535-591DC2CDCB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3907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A5B78EB-ADE6-4E69-8123-449AD37C0926}" type="slidenum">
              <a:rPr lang="en-US" altLang="en-US">
                <a:latin typeface="Calibri" pitchFamily="34" charset="0"/>
              </a:rPr>
              <a:pPr algn="r" eaLnBrk="1" hangingPunct="1"/>
              <a:t>2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55651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4" rIns="91411" bIns="45704"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2FC072C-A1CD-4177-B025-76643A391953}" type="slidenum">
              <a:rPr lang="en-US" altLang="en-US">
                <a:latin typeface="Calibri" pitchFamily="34" charset="0"/>
              </a:rPr>
              <a:pPr algn="r" eaLnBrk="1" hangingPunct="1"/>
              <a:t>2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5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1900" b="1" u="sng" smtClean="0"/>
              <a:t>Giới thiệu bài mới: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Giáo viên đưa ra các câu hỏi liên quan đến đi xe đạp để dẫn dắt học sinh vào bài mới.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1900" b="1" u="sn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20CA3F4-1EFF-4FCA-9346-92279B85B91A}" type="slidenum">
              <a:rPr lang="en-US" altLang="en-US">
                <a:latin typeface="Calibri" pitchFamily="34" charset="0"/>
              </a:rPr>
              <a:pPr algn="r" eaLnBrk="1" hangingPunct="1"/>
              <a:t>11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4" rIns="91411" bIns="45704"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42DB08E-9106-4C7F-B5BA-B1C6F5360D93}" type="slidenum">
              <a:rPr lang="en-US" altLang="en-US">
                <a:latin typeface="Calibri" pitchFamily="34" charset="0"/>
              </a:rPr>
              <a:pPr algn="r" eaLnBrk="1" hangingPunct="1"/>
              <a:t>11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74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just" eaLnBrk="1" hangingPunct="1">
              <a:spcBef>
                <a:spcPct val="0"/>
              </a:spcBef>
            </a:pPr>
            <a:endParaRPr lang="en-US" altLang="en-US" sz="19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8322E5D-A1C6-42FF-8DF0-8706375698BC}" type="slidenum">
              <a:rPr lang="en-US" altLang="en-US">
                <a:latin typeface="Calibri" pitchFamily="34" charset="0"/>
              </a:rPr>
              <a:pPr algn="r" eaLnBrk="1" hangingPunct="1"/>
              <a:t>3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5769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4" rIns="91411" bIns="45704"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0C2CCFB-176C-4578-84DA-B5DFF553EE80}" type="slidenum">
              <a:rPr lang="en-US" altLang="en-US">
                <a:latin typeface="Calibri" pitchFamily="34" charset="0"/>
              </a:rPr>
              <a:pPr algn="r" eaLnBrk="1" hangingPunct="1"/>
              <a:t>3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1900" b="1" u="sng" smtClean="0"/>
              <a:t>Xem tranh &amp; cùng thảo luận nhóm: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1900" smtClean="0"/>
              <a:t> Giáo viên cho học sinh xem 4 bức tranh ở trang trước bài học sau đó chia lớp thành các nhóm nhỏ để cùng thảo luận câu hỏi “</a:t>
            </a:r>
            <a:r>
              <a:rPr lang="en-US" altLang="en-US" sz="1900" i="1" smtClean="0"/>
              <a:t>Trong số 4 bức tranh ở đây, bạn nhỏ nào đi xe đạp đúng cách &amp; an toàn còn bạn nhỏ nào đi xe đạp không an toàn? Vì sao?”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1900" smtClean="0"/>
              <a:t> Giáo viên mời đại diện các nhóm trả lời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1900" smtClean="0"/>
              <a:t> Sau khi đại diện các nhóm trả lời câu hỏi, giáo viên nhắc lại đáp án đúng và giải thích rõ các bạn nhỏ trong 4 bức tranh đi xe đạp an toàn &amp; không an toàn ở những điểm nào.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en-US" altLang="en-US" sz="1900" smtClean="0"/>
          </a:p>
          <a:p>
            <a:pPr algn="just" eaLnBrk="1" hangingPunct="1">
              <a:spcBef>
                <a:spcPct val="0"/>
              </a:spcBef>
            </a:pPr>
            <a:endParaRPr lang="en-US" altLang="en-US" sz="1900" smtClean="0"/>
          </a:p>
          <a:p>
            <a:pPr algn="just" eaLnBrk="1" hangingPunct="1">
              <a:spcBef>
                <a:spcPct val="0"/>
              </a:spcBef>
            </a:pPr>
            <a:endParaRPr lang="en-US" altLang="en-US" sz="1900" i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D2EE2A9-9B64-4405-8E77-6935B4A6BF09}" type="slidenum">
              <a:rPr lang="en-US" altLang="en-US">
                <a:latin typeface="Calibri" pitchFamily="34" charset="0"/>
              </a:rPr>
              <a:pPr algn="r" eaLnBrk="1" hangingPunct="1"/>
              <a:t>4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4" rIns="91411" bIns="45704"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06EAF90-7EDE-450F-9D7A-64CFF8642B79}" type="slidenum">
              <a:rPr lang="en-US" altLang="en-US">
                <a:latin typeface="Calibri" pitchFamily="34" charset="0"/>
              </a:rPr>
              <a:pPr algn="r" eaLnBrk="1" hangingPunct="1"/>
              <a:t>4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1900" b="1" u="sng" smtClean="0"/>
              <a:t>Giáo viên đặt câu hỏi: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Giáo viên hỏi các em học sinh về cách đi xe đạp an toàn.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1900" smtClean="0"/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b="1" u="sng" smtClean="0"/>
              <a:t>Giáo viên tổng hợp và nhấn mạnh: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1. Những việc nên làm trước khi đi xe đạp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52DC4BB-613C-4E92-AE48-1845ED5EBC99}" type="slidenum">
              <a:rPr lang="en-US" altLang="en-US">
                <a:latin typeface="Calibri" pitchFamily="34" charset="0"/>
              </a:rPr>
              <a:pPr algn="r" eaLnBrk="1" hangingPunct="1"/>
              <a:t>5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4" rIns="91411" bIns="45704"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91FB3E7-0F16-4C58-A827-576382AFCD41}" type="slidenum">
              <a:rPr lang="en-US" altLang="en-US">
                <a:latin typeface="Calibri" pitchFamily="34" charset="0"/>
              </a:rPr>
              <a:pPr algn="r" eaLnBrk="1" hangingPunct="1"/>
              <a:t>5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1900" b="1" u="sng" smtClean="0"/>
              <a:t>Giáo viên tổng hợp và nhấn mạnh (tiếp):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2. Những việc nên làm khi đi xe đạp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Giáo viên đưa ra câu hỏi sau đó tổng hợp hợp lại 3 ý chính &amp; giải thích chi tiết cho học sinh.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41DEB22-7969-4DC8-81D2-CFB4BA584B3C}" type="slidenum">
              <a:rPr lang="en-US" altLang="en-US">
                <a:latin typeface="Calibri" pitchFamily="34" charset="0"/>
              </a:rPr>
              <a:pPr algn="r" eaLnBrk="1" hangingPunct="1"/>
              <a:t>6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63843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4" rIns="91411" bIns="45704"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B5AD84D-2ED7-47DA-BF2F-657D6075F8B6}" type="slidenum">
              <a:rPr lang="en-US" altLang="en-US">
                <a:latin typeface="Calibri" pitchFamily="34" charset="0"/>
              </a:rPr>
              <a:pPr algn="r" eaLnBrk="1" hangingPunct="1"/>
              <a:t>6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1900" b="1" u="sng" smtClean="0"/>
              <a:t>Giáo viên tổng hợp và nhấn mạnh (tiếp):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3. Những việc không nên làm khi đi xe đạp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Giáo viên đưa ra câu hỏi về những việc không nên làm khi đi xe đạp.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Sau đó cho các em xem tranh &amp; giải thích rõ hơn nguy hiểm của những hành động này.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029F56F-953C-47FD-B8C8-40C570FE77B5}" type="slidenum">
              <a:rPr lang="en-US" altLang="en-US">
                <a:latin typeface="Calibri" pitchFamily="34" charset="0"/>
              </a:rPr>
              <a:pPr algn="r" eaLnBrk="1" hangingPunct="1"/>
              <a:t>7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4" rIns="91411" bIns="45704"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0FFE21A-C5C6-4381-BAEC-80E031F9BE90}" type="slidenum">
              <a:rPr lang="en-US" altLang="en-US">
                <a:latin typeface="Calibri" pitchFamily="34" charset="0"/>
              </a:rPr>
              <a:pPr algn="r" eaLnBrk="1" hangingPunct="1"/>
              <a:t>7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1900" b="1" u="sng" smtClean="0"/>
              <a:t>Vui học với Trò chơi “Ô chữ diệu kỳ”: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1900" u="sn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4CDC46A-140D-4B0C-ABA4-C08E271EB77F}" type="slidenum">
              <a:rPr lang="en-US" altLang="en-US">
                <a:latin typeface="Calibri" pitchFamily="34" charset="0"/>
              </a:rPr>
              <a:pPr algn="r" eaLnBrk="1" hangingPunct="1"/>
              <a:t>8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4" rIns="91411" bIns="45704"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CC234E0-D7A9-41B1-8020-1B229049E0BA}" type="slidenum">
              <a:rPr lang="en-US" altLang="en-US">
                <a:latin typeface="Calibri" pitchFamily="34" charset="0"/>
              </a:rPr>
              <a:pPr algn="r" eaLnBrk="1" hangingPunct="1"/>
              <a:t>8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1900" b="1" u="sng" smtClean="0"/>
              <a:t>Luật chơi:</a:t>
            </a:r>
          </a:p>
          <a:p>
            <a:pPr eaLnBrk="1" hangingPunct="1"/>
            <a:r>
              <a:rPr lang="en-US" altLang="en-US" sz="2000" smtClean="0">
                <a:solidFill>
                  <a:srgbClr val="FF3300"/>
                </a:solidFill>
              </a:rPr>
              <a:t>Trò chơi ô chữ</a:t>
            </a:r>
            <a:r>
              <a:rPr lang="en-US" altLang="en-US" sz="2000" smtClean="0">
                <a:solidFill>
                  <a:srgbClr val="0000CC"/>
                </a:solidFill>
              </a:rPr>
              <a:t> gồm có 6 ô chữ hàng ngang và một ô chữ chứa từ khoá. Mỗi ô chữ hàng ngang chứa 1 hoặc 1 số chữ cái của từ khóa. Để tìm ra từ khóa, các em học sinh sẽ phải trả lời 6 câu hỏi liên quan đến nội dung an toàn giao thông.</a:t>
            </a:r>
          </a:p>
          <a:p>
            <a:pPr eaLnBrk="1" hangingPunct="1"/>
            <a:r>
              <a:rPr lang="en-US" altLang="en-US" sz="2000" smtClean="0">
                <a:solidFill>
                  <a:srgbClr val="0000CC"/>
                </a:solidFill>
              </a:rPr>
              <a:t>Các em không nhất thiết phải trả lời đủ 6 câu hỏi để tìm ra từ khóa mà có thể trả lời từ khóa bất cứ khi nào các em nghĩ ra đáp án.</a:t>
            </a:r>
          </a:p>
          <a:p>
            <a:pPr eaLnBrk="1" hangingPunct="1"/>
            <a:endParaRPr lang="en-US" altLang="en-US" sz="1900" smtClean="0"/>
          </a:p>
          <a:p>
            <a:pPr eaLnBrk="1" hangingPunct="1">
              <a:buFont typeface="Symbol" pitchFamily="18" charset="2"/>
              <a:buChar char="Þ"/>
            </a:pPr>
            <a:r>
              <a:rPr lang="en-US" altLang="en-US" sz="1900" smtClean="0"/>
              <a:t> Mỗi câu trả lời đúng sẽ nhận được 1 phần quà nhỏ (VD: một tràng pháo tay, một gói bim bim, …)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en-US" altLang="en-US" sz="1900" smtClean="0"/>
              <a:t> Bạn nào tìm được từ khóa sẽ nhận được 1 phần quà lớn hơn một chút (VD: một điểm 10, một món quà, ….)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900" b="1" i="1" u="sng" smtClean="0"/>
              <a:t>Lưu ý</a:t>
            </a:r>
            <a:r>
              <a:rPr lang="en-US" altLang="en-US" sz="1900" smtClean="0"/>
              <a:t>: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900" smtClean="0"/>
              <a:t>Giáo viên bấm vào các số từ 1-&gt; 6 bên trái ô chữ để hiện ra câu hỏi ở dưới &amp; bấm vào các số từ 1 -&gt; 6 tương ứng bên phải ô chữ để hiện ra đáp án.</a:t>
            </a:r>
          </a:p>
          <a:p>
            <a:pPr eaLnBrk="1" hangingPunct="1">
              <a:buFont typeface="Symbol" pitchFamily="18" charset="2"/>
              <a:buNone/>
            </a:pPr>
            <a:endParaRPr lang="en-US" altLang="en-US" sz="200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7E4676A-E648-45B7-8D51-E543DD1EE2C2}" type="slidenum">
              <a:rPr lang="en-US" altLang="en-US">
                <a:latin typeface="Calibri" pitchFamily="34" charset="0"/>
              </a:rPr>
              <a:pPr algn="r" eaLnBrk="1" hangingPunct="1"/>
              <a:t>9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4" rIns="91411" bIns="45704"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4847002-D311-4316-A317-ACFB1C611FE9}" type="slidenum">
              <a:rPr lang="en-US" altLang="en-US">
                <a:latin typeface="Calibri" pitchFamily="34" charset="0"/>
              </a:rPr>
              <a:pPr algn="r" eaLnBrk="1" hangingPunct="1"/>
              <a:t>9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Giáo viên tổng hợp lại những điểm chính, cần ghi nhớ cho học sinh.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9983EE2-7405-40E1-B30F-7B85C8EAA2EF}" type="slidenum">
              <a:rPr lang="en-US" altLang="en-US">
                <a:latin typeface="Calibri" pitchFamily="34" charset="0"/>
              </a:rPr>
              <a:pPr algn="r" eaLnBrk="1" hangingPunct="1"/>
              <a:t>10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4" rIns="91411" bIns="45704"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7403549-114F-40A2-ADA7-CE424B046154}" type="slidenum">
              <a:rPr lang="en-US" altLang="en-US">
                <a:latin typeface="Calibri" pitchFamily="34" charset="0"/>
              </a:rPr>
              <a:pPr algn="r" eaLnBrk="1" hangingPunct="1"/>
              <a:t>10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1900" b="1" u="sng" smtClean="0"/>
              <a:t>Giáo viên giao bài về nhà cho học sinh: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Bài về nhà là Phần Góc vui trong cuốn sách “</a:t>
            </a:r>
            <a:r>
              <a:rPr lang="en-US" altLang="en-US" sz="1900" i="1" smtClean="0"/>
              <a:t>An toàn giao thông cho nụ cười trẻ thơ</a:t>
            </a:r>
            <a:r>
              <a:rPr lang="en-US" altLang="en-US" sz="1900" smtClean="0"/>
              <a:t>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C2C5-D4FE-403C-B4EE-75A7073B1F15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3568-798D-4F36-9B47-DA6ED6728E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3715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C2C5-D4FE-403C-B4EE-75A7073B1F15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3568-798D-4F36-9B47-DA6ED6728E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4220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C2C5-D4FE-403C-B4EE-75A7073B1F15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3568-798D-4F36-9B47-DA6ED6728E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5337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C2C5-D4FE-403C-B4EE-75A7073B1F15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3568-798D-4F36-9B47-DA6ED6728E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6447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C2C5-D4FE-403C-B4EE-75A7073B1F15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3568-798D-4F36-9B47-DA6ED6728E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657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C2C5-D4FE-403C-B4EE-75A7073B1F15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3568-798D-4F36-9B47-DA6ED6728E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9231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C2C5-D4FE-403C-B4EE-75A7073B1F15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3568-798D-4F36-9B47-DA6ED6728E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426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C2C5-D4FE-403C-B4EE-75A7073B1F15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3568-798D-4F36-9B47-DA6ED6728E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2942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C2C5-D4FE-403C-B4EE-75A7073B1F15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3568-798D-4F36-9B47-DA6ED6728E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834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C2C5-D4FE-403C-B4EE-75A7073B1F15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3568-798D-4F36-9B47-DA6ED6728E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7902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C2C5-D4FE-403C-B4EE-75A7073B1F15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3568-798D-4F36-9B47-DA6ED6728E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9448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8C2C5-D4FE-403C-B4EE-75A7073B1F15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3568-798D-4F36-9B47-DA6ED6728E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939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11.png"/><Relationship Id="rId3" Type="http://schemas.openxmlformats.org/officeDocument/2006/relationships/image" Target="../media/image7.jpeg"/><Relationship Id="rId21" Type="http://schemas.microsoft.com/office/2007/relationships/diagramDrawing" Target="../diagrams/drawing2.xml"/><Relationship Id="rId7" Type="http://schemas.openxmlformats.org/officeDocument/2006/relationships/diagramLayout" Target="../diagrams/layout1.xml"/><Relationship Id="rId12" Type="http://schemas.openxmlformats.org/officeDocument/2006/relationships/diagramQuickStyle" Target="../diagrams/quickStyle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Layout" Target="../diagrams/layout2.xml"/><Relationship Id="rId5" Type="http://schemas.openxmlformats.org/officeDocument/2006/relationships/image" Target="../media/image10.jpeg"/><Relationship Id="rId15" Type="http://schemas.openxmlformats.org/officeDocument/2006/relationships/diagramLayout" Target="../diagrams/layout3.xml"/><Relationship Id="rId10" Type="http://schemas.openxmlformats.org/officeDocument/2006/relationships/diagramData" Target="../diagrams/data2.xml"/><Relationship Id="rId19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diagramColors" Target="../diagrams/colors1.xml"/><Relationship Id="rId14" Type="http://schemas.openxmlformats.org/officeDocument/2006/relationships/diagramData" Target="../diagrams/data3.xml"/><Relationship Id="rId22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C2F5F13-D406-4B09-9A02-20A860EFA28F}" type="slidenum">
              <a:rPr lang="en-US" altLang="en-US" sz="1400"/>
              <a:pPr/>
              <a:t>1</a:t>
            </a:fld>
            <a:endParaRPr lang="en-US" altLang="en-US" sz="1400"/>
          </a:p>
        </p:txBody>
      </p:sp>
      <p:pic>
        <p:nvPicPr>
          <p:cNvPr id="153603" name="Picture 25" descr="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75" y="28575"/>
            <a:ext cx="654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Box 15"/>
          <p:cNvSpPr txBox="1">
            <a:spLocks noChangeArrowheads="1"/>
          </p:cNvSpPr>
          <p:nvPr/>
        </p:nvSpPr>
        <p:spPr bwMode="auto">
          <a:xfrm>
            <a:off x="1047750" y="106363"/>
            <a:ext cx="828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100" b="1">
                <a:solidFill>
                  <a:srgbClr val="00B050"/>
                </a:solidFill>
                <a:latin typeface="Verdana" pitchFamily="34" charset="0"/>
              </a:rPr>
              <a:t>Bài 9: Em thích đi xe đạp an toàn</a:t>
            </a:r>
          </a:p>
        </p:txBody>
      </p:sp>
      <p:pic>
        <p:nvPicPr>
          <p:cNvPr id="15360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15118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113" y="1000125"/>
            <a:ext cx="3048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1713"/>
            <a:ext cx="3151188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113" y="3502025"/>
            <a:ext cx="30480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6759641" y="906594"/>
            <a:ext cx="2189316" cy="1707533"/>
          </a:xfrm>
          <a:prstGeom prst="wedgeRoundRectCallout">
            <a:avLst>
              <a:gd name="adj1" fmla="val -9386"/>
              <a:gd name="adj2" fmla="val 106739"/>
              <a:gd name="adj3" fmla="val 1666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342900" indent="-342900" eaLnBrk="1" hangingPunct="1">
              <a:defRPr/>
            </a:pPr>
            <a:r>
              <a:rPr kumimoji="1" lang="en-US" b="1" dirty="0">
                <a:ea typeface="MS PGothic" pitchFamily="34" charset="-128"/>
              </a:rPr>
              <a:t>Theo </a:t>
            </a:r>
            <a:r>
              <a:rPr kumimoji="1" lang="en-US" b="1" dirty="0" err="1">
                <a:ea typeface="MS PGothic" pitchFamily="34" charset="-128"/>
              </a:rPr>
              <a:t>các</a:t>
            </a:r>
            <a:r>
              <a:rPr kumimoji="1" lang="en-US" b="1" dirty="0">
                <a:ea typeface="MS PGothic" pitchFamily="34" charset="-128"/>
              </a:rPr>
              <a:t> </a:t>
            </a:r>
            <a:r>
              <a:rPr kumimoji="1" lang="en-US" b="1" dirty="0" err="1">
                <a:ea typeface="MS PGothic" pitchFamily="34" charset="-128"/>
              </a:rPr>
              <a:t>em</a:t>
            </a:r>
            <a:r>
              <a:rPr kumimoji="1" lang="en-US" b="1" dirty="0">
                <a:ea typeface="MS PGothic" pitchFamily="34" charset="-128"/>
              </a:rPr>
              <a:t>, </a:t>
            </a:r>
            <a:r>
              <a:rPr kumimoji="1" lang="en-US" b="1" dirty="0" err="1">
                <a:ea typeface="MS PGothic" pitchFamily="34" charset="-128"/>
              </a:rPr>
              <a:t>bạn</a:t>
            </a:r>
            <a:endParaRPr kumimoji="1" lang="en-US" b="1" dirty="0">
              <a:ea typeface="MS PGothic" pitchFamily="34" charset="-128"/>
            </a:endParaRPr>
          </a:p>
          <a:p>
            <a:pPr marL="342900" indent="-342900" eaLnBrk="1" hangingPunct="1">
              <a:defRPr/>
            </a:pPr>
            <a:r>
              <a:rPr kumimoji="1" lang="en-US" b="1" dirty="0" err="1">
                <a:ea typeface="MS PGothic" pitchFamily="34" charset="-128"/>
              </a:rPr>
              <a:t>nào</a:t>
            </a:r>
            <a:r>
              <a:rPr kumimoji="1" lang="en-US" b="1" dirty="0">
                <a:ea typeface="MS PGothic" pitchFamily="34" charset="-128"/>
              </a:rPr>
              <a:t> </a:t>
            </a:r>
            <a:r>
              <a:rPr kumimoji="1" lang="en-US" b="1" dirty="0" err="1">
                <a:ea typeface="MS PGothic" pitchFamily="34" charset="-128"/>
              </a:rPr>
              <a:t>đang</a:t>
            </a:r>
            <a:r>
              <a:rPr kumimoji="1" lang="en-US" b="1" dirty="0">
                <a:ea typeface="MS PGothic" pitchFamily="34" charset="-128"/>
              </a:rPr>
              <a:t> </a:t>
            </a:r>
            <a:r>
              <a:rPr kumimoji="1" lang="en-US" b="1" dirty="0" err="1">
                <a:ea typeface="MS PGothic" pitchFamily="34" charset="-128"/>
              </a:rPr>
              <a:t>đi</a:t>
            </a:r>
            <a:r>
              <a:rPr kumimoji="1" lang="en-US" b="1" dirty="0">
                <a:ea typeface="MS PGothic" pitchFamily="34" charset="-128"/>
              </a:rPr>
              <a:t> </a:t>
            </a:r>
            <a:r>
              <a:rPr kumimoji="1" lang="en-US" b="1" dirty="0" err="1">
                <a:ea typeface="MS PGothic" pitchFamily="34" charset="-128"/>
              </a:rPr>
              <a:t>xe</a:t>
            </a:r>
            <a:r>
              <a:rPr kumimoji="1" lang="en-US" b="1" dirty="0">
                <a:ea typeface="MS PGothic" pitchFamily="34" charset="-128"/>
              </a:rPr>
              <a:t> </a:t>
            </a:r>
          </a:p>
          <a:p>
            <a:pPr marL="342900" indent="-342900" eaLnBrk="1" hangingPunct="1">
              <a:defRPr/>
            </a:pPr>
            <a:r>
              <a:rPr kumimoji="1" lang="en-US" b="1" dirty="0" err="1">
                <a:ea typeface="MS PGothic" pitchFamily="34" charset="-128"/>
              </a:rPr>
              <a:t>đạp</a:t>
            </a:r>
            <a:r>
              <a:rPr kumimoji="1" lang="en-US" b="1" dirty="0">
                <a:ea typeface="MS PGothic" pitchFamily="34" charset="-128"/>
              </a:rPr>
              <a:t> an </a:t>
            </a:r>
            <a:r>
              <a:rPr kumimoji="1" lang="en-US" b="1" dirty="0" err="1">
                <a:ea typeface="MS PGothic" pitchFamily="34" charset="-128"/>
              </a:rPr>
              <a:t>toàn</a:t>
            </a:r>
            <a:r>
              <a:rPr kumimoji="1" lang="en-US" b="1" dirty="0">
                <a:ea typeface="MS PGothic" pitchFamily="34" charset="-128"/>
              </a:rPr>
              <a:t>? </a:t>
            </a:r>
          </a:p>
          <a:p>
            <a:pPr marL="342900" indent="-342900" eaLnBrk="1" hangingPunct="1">
              <a:defRPr/>
            </a:pPr>
            <a:r>
              <a:rPr kumimoji="1" lang="en-US" b="1" dirty="0" err="1">
                <a:ea typeface="MS PGothic" pitchFamily="34" charset="-128"/>
              </a:rPr>
              <a:t>Vì</a:t>
            </a:r>
            <a:r>
              <a:rPr kumimoji="1" lang="en-US" b="1" dirty="0">
                <a:ea typeface="MS PGothic" pitchFamily="34" charset="-128"/>
              </a:rPr>
              <a:t> </a:t>
            </a:r>
            <a:r>
              <a:rPr kumimoji="1" lang="en-US" b="1" dirty="0" err="1">
                <a:ea typeface="MS PGothic" pitchFamily="34" charset="-128"/>
              </a:rPr>
              <a:t>sao</a:t>
            </a:r>
            <a:r>
              <a:rPr kumimoji="1" lang="en-US" b="1" dirty="0">
                <a:ea typeface="MS PGothic" pitchFamily="34" charset="-128"/>
              </a:rPr>
              <a:t>?</a:t>
            </a:r>
          </a:p>
        </p:txBody>
      </p:sp>
      <p:pic>
        <p:nvPicPr>
          <p:cNvPr id="1536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75" t="56250" r="30469" b="16667"/>
          <a:stretch>
            <a:fillRect/>
          </a:stretch>
        </p:blipFill>
        <p:spPr bwMode="auto">
          <a:xfrm>
            <a:off x="7586663" y="3606800"/>
            <a:ext cx="1600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owchart: Connector 13"/>
          <p:cNvSpPr/>
          <p:nvPr/>
        </p:nvSpPr>
        <p:spPr bwMode="auto">
          <a:xfrm>
            <a:off x="7848600" y="3313113"/>
            <a:ext cx="304800" cy="4572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8001000" y="3227388"/>
            <a:ext cx="304800" cy="4572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0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69" t="56250" r="59375" b="16667"/>
          <a:stretch>
            <a:fillRect/>
          </a:stretch>
        </p:blipFill>
        <p:spPr bwMode="auto">
          <a:xfrm>
            <a:off x="0" y="3117850"/>
            <a:ext cx="180022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Cloud Callout 14"/>
          <p:cNvSpPr>
            <a:spLocks noChangeArrowheads="1"/>
          </p:cNvSpPr>
          <p:nvPr/>
        </p:nvSpPr>
        <p:spPr bwMode="auto">
          <a:xfrm>
            <a:off x="1066800" y="877888"/>
            <a:ext cx="7197725" cy="1285875"/>
          </a:xfrm>
          <a:prstGeom prst="wedgeRoundRectCallout">
            <a:avLst>
              <a:gd name="adj1" fmla="val -40280"/>
              <a:gd name="adj2" fmla="val 120257"/>
              <a:gd name="adj3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1012" name="TextBox 2"/>
          <p:cNvSpPr txBox="1">
            <a:spLocks noChangeArrowheads="1"/>
          </p:cNvSpPr>
          <p:nvPr/>
        </p:nvSpPr>
        <p:spPr bwMode="auto">
          <a:xfrm>
            <a:off x="3471863" y="120650"/>
            <a:ext cx="34559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Bài về nhà</a:t>
            </a:r>
          </a:p>
        </p:txBody>
      </p:sp>
      <p:sp>
        <p:nvSpPr>
          <p:cNvPr id="171013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407AFA9-54D4-441C-9B16-A9EA80F5E4D0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sp>
        <p:nvSpPr>
          <p:cNvPr id="171014" name="Slide Number Placeholder 9"/>
          <p:cNvSpPr txBox="1">
            <a:spLocks/>
          </p:cNvSpPr>
          <p:nvPr/>
        </p:nvSpPr>
        <p:spPr bwMode="auto">
          <a:xfrm>
            <a:off x="8610600" y="42863"/>
            <a:ext cx="490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C9376DB-F596-4DEA-B729-C95560762C4F}" type="slidenum">
              <a:rPr lang="en-US" altLang="en-US" sz="1800" b="1"/>
              <a:pPr algn="r" eaLnBrk="1" hangingPunct="1"/>
              <a:t>10</a:t>
            </a:fld>
            <a:endParaRPr lang="en-US" altLang="en-US" sz="1800" b="1"/>
          </a:p>
        </p:txBody>
      </p:sp>
      <p:pic>
        <p:nvPicPr>
          <p:cNvPr id="13" name="Picture 4" descr="C:\Documents and Settings\L0718\Desktop\TEMPLATE\baby 4.jpg"/>
          <p:cNvPicPr>
            <a:picLocks noChangeAspect="1" noChangeArrowheads="1"/>
          </p:cNvPicPr>
          <p:nvPr/>
        </p:nvPicPr>
        <p:blipFill>
          <a:blip r:embed="rId4" cstate="print"/>
          <a:srcRect r="83327" b="87333"/>
          <a:stretch>
            <a:fillRect/>
          </a:stretch>
        </p:blipFill>
        <p:spPr bwMode="auto">
          <a:xfrm>
            <a:off x="2667000" y="149456"/>
            <a:ext cx="542989" cy="54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44763" y="2786063"/>
          <a:ext cx="5989637" cy="1814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11595">
                  <a:extLst>
                    <a:ext uri="{9D8B030D-6E8A-4147-A177-3AD203B41FA5}">
                      <a16:colId xmlns="" xmlns:a16="http://schemas.microsoft.com/office/drawing/2014/main" val="3203105598"/>
                    </a:ext>
                  </a:extLst>
                </a:gridCol>
                <a:gridCol w="3378042">
                  <a:extLst>
                    <a:ext uri="{9D8B030D-6E8A-4147-A177-3AD203B41FA5}">
                      <a16:colId xmlns="" xmlns:a16="http://schemas.microsoft.com/office/drawing/2014/main" val="1769691284"/>
                    </a:ext>
                  </a:extLst>
                </a:gridCol>
              </a:tblGrid>
              <a:tr h="1814512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Kiểm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soát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tốc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độ</a:t>
                      </a:r>
                      <a:endParaRPr lang="en-US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b.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Bảo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vệ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đầu</a:t>
                      </a:r>
                      <a:endParaRPr lang="en-US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c. </a:t>
                      </a:r>
                      <a:r>
                        <a:rPr lang="vi-V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Đưa ra tín hiệu xin</a:t>
                      </a:r>
                      <a:r>
                        <a:rPr lang="en-US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vi-V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đường</a:t>
                      </a:r>
                    </a:p>
                    <a:p>
                      <a:endParaRPr lang="en-US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d.Chiếu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sáng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khi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đi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buổi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tối</a:t>
                      </a:r>
                      <a:endParaRPr lang="en-US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e.</a:t>
                      </a:r>
                      <a:r>
                        <a:rPr lang="en-US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Điều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khiển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xe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đạp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rẽ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trái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hoặc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rẽ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phải</a:t>
                      </a:r>
                      <a:endParaRPr lang="en-US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n-US" sz="1800" b="0" dirty="0"/>
                    </a:p>
                  </a:txBody>
                  <a:tcPr marL="91441" marR="91441" marT="45744" marB="45744"/>
                </a:tc>
                <a:extLst>
                  <a:ext uri="{0D108BD9-81ED-4DB2-BD59-A6C34878D82A}">
                    <a16:rowId xmlns="" xmlns:a16="http://schemas.microsoft.com/office/drawing/2014/main" val="3825205178"/>
                  </a:ext>
                </a:extLst>
              </a:tr>
            </a:tbl>
          </a:graphicData>
        </a:graphic>
      </p:graphicFrame>
      <p:pic>
        <p:nvPicPr>
          <p:cNvPr id="171023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905250"/>
            <a:ext cx="430212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1113" y="1003300"/>
            <a:ext cx="6932612" cy="1089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Hãy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chọn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chiếc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xe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đạp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có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kích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thước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phù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hợp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với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lứa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tuổi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các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em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2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xe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đạp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ở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tranh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bên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và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tìm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chức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năng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các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bộ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phận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an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toàn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xe</a:t>
            </a:r>
            <a:r>
              <a:rPr lang="en-US" alt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16" name="Flowchart: Connector 15"/>
          <p:cNvSpPr/>
          <p:nvPr/>
        </p:nvSpPr>
        <p:spPr bwMode="auto">
          <a:xfrm>
            <a:off x="950913" y="2773363"/>
            <a:ext cx="304800" cy="4572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1026" name="TextBox 5"/>
          <p:cNvSpPr txBox="1">
            <a:spLocks noChangeArrowheads="1"/>
          </p:cNvSpPr>
          <p:nvPr/>
        </p:nvSpPr>
        <p:spPr bwMode="auto">
          <a:xfrm>
            <a:off x="2544763" y="4606925"/>
            <a:ext cx="2239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Mũ bảo hiểm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5503863" y="4148138"/>
            <a:ext cx="385762" cy="4984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1028" name="TextBox 8"/>
          <p:cNvSpPr txBox="1">
            <a:spLocks noChangeArrowheads="1"/>
          </p:cNvSpPr>
          <p:nvPr/>
        </p:nvSpPr>
        <p:spPr bwMode="auto">
          <a:xfrm>
            <a:off x="5200650" y="3910013"/>
            <a:ext cx="606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Đèn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6602413" y="3948113"/>
            <a:ext cx="5334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030" name="TextBox 14"/>
          <p:cNvSpPr txBox="1">
            <a:spLocks noChangeArrowheads="1"/>
          </p:cNvSpPr>
          <p:nvPr/>
        </p:nvSpPr>
        <p:spPr bwMode="auto">
          <a:xfrm>
            <a:off x="6973888" y="3694113"/>
            <a:ext cx="1292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Chuông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flipH="1" flipV="1">
            <a:off x="5065713" y="4618038"/>
            <a:ext cx="268287" cy="6270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032" name="TextBox 22"/>
          <p:cNvSpPr txBox="1">
            <a:spLocks noChangeArrowheads="1"/>
          </p:cNvSpPr>
          <p:nvPr/>
        </p:nvSpPr>
        <p:spPr bwMode="auto">
          <a:xfrm>
            <a:off x="4683125" y="4335463"/>
            <a:ext cx="1150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Tay lái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4267200" y="5132388"/>
            <a:ext cx="798513" cy="7350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034" name="TextBox 27"/>
          <p:cNvSpPr txBox="1">
            <a:spLocks noChangeArrowheads="1"/>
          </p:cNvSpPr>
          <p:nvPr/>
        </p:nvSpPr>
        <p:spPr bwMode="auto">
          <a:xfrm>
            <a:off x="3721100" y="5851525"/>
            <a:ext cx="1100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Phanh</a:t>
            </a:r>
          </a:p>
        </p:txBody>
      </p:sp>
    </p:spTree>
    <p:extLst>
      <p:ext uri="{BB962C8B-B14F-4D97-AF65-F5344CB8AC3E}">
        <p14:creationId xmlns:p14="http://schemas.microsoft.com/office/powerpoint/2010/main" xmlns="" val="20558110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3" descr="C:\Documents and Settings\L0718\Desktop\TEMPLATE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1588"/>
            <a:ext cx="9140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L0718\Desktop\TEMPLATE\baby 4.jpg"/>
          <p:cNvPicPr>
            <a:picLocks noChangeAspect="1" noChangeArrowheads="1"/>
          </p:cNvPicPr>
          <p:nvPr/>
        </p:nvPicPr>
        <p:blipFill>
          <a:blip r:embed="rId4" cstate="print"/>
          <a:srcRect r="83327" b="87333"/>
          <a:stretch>
            <a:fillRect/>
          </a:stretch>
        </p:blipFill>
        <p:spPr bwMode="auto">
          <a:xfrm rot="20687505" flipH="1">
            <a:off x="4126766" y="3127876"/>
            <a:ext cx="1151854" cy="11512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3060" name="TextBox 4"/>
          <p:cNvSpPr txBox="1">
            <a:spLocks noChangeArrowheads="1"/>
          </p:cNvSpPr>
          <p:nvPr/>
        </p:nvSpPr>
        <p:spPr bwMode="auto">
          <a:xfrm>
            <a:off x="830263" y="25400"/>
            <a:ext cx="561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3000" b="1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16406">
            <a:off x="1034932" y="2171229"/>
            <a:ext cx="9435826" cy="348111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>
                <a:solidFill>
                  <a:srgbClr val="3333FF"/>
                </a:solidFill>
                <a:latin typeface="+mn-lt"/>
                <a:cs typeface="+mn-cs"/>
              </a:rPr>
              <a:t>Chúc</a:t>
            </a:r>
            <a:r>
              <a:rPr lang="en-US" sz="6600" dirty="0">
                <a:solidFill>
                  <a:srgbClr val="3333FF"/>
                </a:solidFill>
                <a:latin typeface="+mn-lt"/>
                <a:cs typeface="+mn-cs"/>
              </a:rPr>
              <a:t> </a:t>
            </a:r>
            <a:r>
              <a:rPr lang="en-US" sz="6600" dirty="0" err="1">
                <a:solidFill>
                  <a:srgbClr val="3333FF"/>
                </a:solidFill>
                <a:latin typeface="+mn-lt"/>
                <a:cs typeface="+mn-cs"/>
              </a:rPr>
              <a:t>các</a:t>
            </a:r>
            <a:r>
              <a:rPr lang="en-US" sz="6600" dirty="0">
                <a:solidFill>
                  <a:srgbClr val="3333FF"/>
                </a:solidFill>
                <a:latin typeface="+mn-lt"/>
                <a:cs typeface="+mn-cs"/>
              </a:rPr>
              <a:t> </a:t>
            </a:r>
            <a:r>
              <a:rPr lang="en-US" sz="6600" dirty="0" err="1">
                <a:solidFill>
                  <a:srgbClr val="3333FF"/>
                </a:solidFill>
                <a:latin typeface="+mn-lt"/>
                <a:cs typeface="+mn-cs"/>
              </a:rPr>
              <a:t>em</a:t>
            </a:r>
            <a:r>
              <a:rPr lang="en-US" sz="6600" dirty="0">
                <a:solidFill>
                  <a:srgbClr val="3333FF"/>
                </a:solidFill>
                <a:latin typeface="+mn-lt"/>
                <a:cs typeface="+mn-cs"/>
              </a:rPr>
              <a:t> </a:t>
            </a:r>
            <a:r>
              <a:rPr lang="en-US" sz="6600" dirty="0" err="1">
                <a:solidFill>
                  <a:srgbClr val="3333FF"/>
                </a:solidFill>
                <a:latin typeface="+mn-lt"/>
                <a:cs typeface="+mn-cs"/>
              </a:rPr>
              <a:t>học</a:t>
            </a:r>
            <a:r>
              <a:rPr lang="en-US" sz="6600" dirty="0">
                <a:solidFill>
                  <a:srgbClr val="3333FF"/>
                </a:solidFill>
                <a:latin typeface="+mn-lt"/>
                <a:cs typeface="+mn-cs"/>
              </a:rPr>
              <a:t> </a:t>
            </a:r>
            <a:r>
              <a:rPr lang="en-US" sz="6600" dirty="0" err="1">
                <a:solidFill>
                  <a:srgbClr val="3333FF"/>
                </a:solidFill>
                <a:latin typeface="+mn-lt"/>
                <a:cs typeface="+mn-cs"/>
              </a:rPr>
              <a:t>tốt</a:t>
            </a:r>
            <a:r>
              <a:rPr lang="en-US" sz="6600" dirty="0">
                <a:solidFill>
                  <a:srgbClr val="3333FF"/>
                </a:solidFill>
                <a:latin typeface="+mn-lt"/>
                <a:cs typeface="+mn-cs"/>
              </a:rPr>
              <a:t>!</a:t>
            </a:r>
          </a:p>
        </p:txBody>
      </p:sp>
      <p:sp>
        <p:nvSpPr>
          <p:cNvPr id="17306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2EBE9A2-9070-48A4-A27F-158DC0CA6740}" type="slidenum">
              <a:rPr lang="en-US" altLang="en-US" sz="1800" b="1"/>
              <a:pPr/>
              <a:t>11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xmlns="" val="38272418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75" t="56250" r="30469" b="16667"/>
          <a:stretch>
            <a:fillRect/>
          </a:stretch>
        </p:blipFill>
        <p:spPr bwMode="auto">
          <a:xfrm>
            <a:off x="7081838" y="2230438"/>
            <a:ext cx="1865312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>
            <a:spLocks noChangeArrowheads="1"/>
          </p:cNvSpPr>
          <p:nvPr/>
        </p:nvSpPr>
        <p:spPr bwMode="auto">
          <a:xfrm>
            <a:off x="1223963" y="885825"/>
            <a:ext cx="4229100" cy="2232025"/>
          </a:xfrm>
          <a:prstGeom prst="wedgeEllipseCallout">
            <a:avLst>
              <a:gd name="adj1" fmla="val 90130"/>
              <a:gd name="adj2" fmla="val 32569"/>
            </a:avLst>
          </a:prstGeom>
          <a:solidFill>
            <a:srgbClr val="FFC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altLang="en-US" sz="32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60438" y="1241425"/>
            <a:ext cx="46815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ahoma" pitchFamily="34" charset="0"/>
                <a:cs typeface="Tahoma" pitchFamily="34" charset="0"/>
              </a:rPr>
              <a:t>Em có thích </a:t>
            </a:r>
          </a:p>
          <a:p>
            <a:pPr algn="ctr" eaLnBrk="1" hangingPunct="1"/>
            <a:r>
              <a:rPr lang="en-US" altLang="en-US" sz="2800" b="1">
                <a:latin typeface="Tahoma" pitchFamily="34" charset="0"/>
                <a:cs typeface="Tahoma" pitchFamily="34" charset="0"/>
              </a:rPr>
              <a:t>đi xe đạp đến</a:t>
            </a:r>
          </a:p>
          <a:p>
            <a:pPr algn="ctr" eaLnBrk="1" hangingPunct="1"/>
            <a:r>
              <a:rPr lang="en-US" altLang="en-US" sz="2800" b="1">
                <a:latin typeface="Tahoma" pitchFamily="34" charset="0"/>
                <a:cs typeface="Tahoma" pitchFamily="34" charset="0"/>
              </a:rPr>
              <a:t> trường không?</a:t>
            </a:r>
          </a:p>
        </p:txBody>
      </p:sp>
      <p:pic>
        <p:nvPicPr>
          <p:cNvPr id="24" name="Picture 4" descr="C:\Documents and Settings\L0718\Desktop\TEMPLATE\baby 4.jpg"/>
          <p:cNvPicPr>
            <a:picLocks noChangeAspect="1" noChangeArrowheads="1"/>
          </p:cNvPicPr>
          <p:nvPr/>
        </p:nvPicPr>
        <p:blipFill>
          <a:blip r:embed="rId4" cstate="print"/>
          <a:srcRect r="83327" b="87333"/>
          <a:stretch>
            <a:fillRect/>
          </a:stretch>
        </p:blipFill>
        <p:spPr bwMode="auto">
          <a:xfrm>
            <a:off x="179512" y="148878"/>
            <a:ext cx="542989" cy="54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4630" name="TextBox 24"/>
          <p:cNvSpPr txBox="1">
            <a:spLocks noChangeArrowheads="1"/>
          </p:cNvSpPr>
          <p:nvPr/>
        </p:nvSpPr>
        <p:spPr bwMode="auto">
          <a:xfrm>
            <a:off x="830263" y="25400"/>
            <a:ext cx="2949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Giới thiệu bài</a:t>
            </a:r>
          </a:p>
        </p:txBody>
      </p:sp>
      <p:sp>
        <p:nvSpPr>
          <p:cNvPr id="154631" name="Rectangle 31"/>
          <p:cNvSpPr>
            <a:spLocks noChangeArrowheads="1"/>
          </p:cNvSpPr>
          <p:nvPr/>
        </p:nvSpPr>
        <p:spPr bwMode="auto">
          <a:xfrm>
            <a:off x="5651500" y="3716338"/>
            <a:ext cx="433388" cy="865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000" b="1">
              <a:ea typeface="MS PGothic" pitchFamily="34" charset="-128"/>
            </a:endParaRPr>
          </a:p>
        </p:txBody>
      </p:sp>
      <p:pic>
        <p:nvPicPr>
          <p:cNvPr id="35" name="Picture 2" descr="C:\Documents and Settings\L0718\Desktop\TEMPLATE\baby 4.jpg"/>
          <p:cNvPicPr>
            <a:picLocks noChangeAspect="1" noChangeArrowheads="1"/>
          </p:cNvPicPr>
          <p:nvPr/>
        </p:nvPicPr>
        <p:blipFill>
          <a:blip r:embed="rId4" cstate="print"/>
          <a:srcRect t="70667" r="45605"/>
          <a:stretch>
            <a:fillRect/>
          </a:stretch>
        </p:blipFill>
        <p:spPr bwMode="auto">
          <a:xfrm>
            <a:off x="1" y="5545368"/>
            <a:ext cx="1835696" cy="1302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4633" name="Picture 7" descr="C:\Documents and Settings\L0718\Desktop\TEMPLATE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1" t="85680" r="3612" b="1721"/>
          <a:stretch>
            <a:fillRect/>
          </a:stretch>
        </p:blipFill>
        <p:spPr bwMode="auto">
          <a:xfrm>
            <a:off x="1779588" y="6161088"/>
            <a:ext cx="73088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62D652D-C196-494F-852C-2556B809F4C0}" type="slidenum">
              <a:rPr lang="en-US" altLang="en-US" sz="1800" b="1"/>
              <a:pPr/>
              <a:t>2</a:t>
            </a:fld>
            <a:endParaRPr lang="en-US" altLang="en-US" sz="1800" b="1"/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7124700" y="477838"/>
            <a:ext cx="420688" cy="4572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 bwMode="auto">
          <a:xfrm>
            <a:off x="7545388" y="2001838"/>
            <a:ext cx="304800" cy="4572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984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75" t="56250" r="30469" b="16667"/>
          <a:stretch>
            <a:fillRect/>
          </a:stretch>
        </p:blipFill>
        <p:spPr bwMode="auto">
          <a:xfrm>
            <a:off x="7780338" y="4146550"/>
            <a:ext cx="121761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loud Callout 22"/>
          <p:cNvSpPr>
            <a:spLocks noChangeArrowheads="1"/>
          </p:cNvSpPr>
          <p:nvPr/>
        </p:nvSpPr>
        <p:spPr bwMode="auto">
          <a:xfrm>
            <a:off x="6524625" y="762000"/>
            <a:ext cx="2576513" cy="1830388"/>
          </a:xfrm>
          <a:prstGeom prst="cloudCallout">
            <a:avLst>
              <a:gd name="adj1" fmla="val 28662"/>
              <a:gd name="adj2" fmla="val 90472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000" b="1">
              <a:ea typeface="MS PGothic" pitchFamily="34" charset="-128"/>
            </a:endParaRPr>
          </a:p>
        </p:txBody>
      </p:sp>
      <p:sp>
        <p:nvSpPr>
          <p:cNvPr id="154628" name="TextBox 14"/>
          <p:cNvSpPr txBox="1">
            <a:spLocks noChangeArrowheads="1"/>
          </p:cNvSpPr>
          <p:nvPr/>
        </p:nvSpPr>
        <p:spPr bwMode="auto">
          <a:xfrm>
            <a:off x="6650038" y="1258888"/>
            <a:ext cx="2451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Theo các em, bạn nhỏ nào đi xe đạp an toàn? </a:t>
            </a:r>
          </a:p>
        </p:txBody>
      </p:sp>
      <p:pic>
        <p:nvPicPr>
          <p:cNvPr id="24" name="Picture 4" descr="C:\Documents and Settings\L0718\Desktop\TEMPLATE\baby 4.jpg"/>
          <p:cNvPicPr>
            <a:picLocks noChangeAspect="1" noChangeArrowheads="1"/>
          </p:cNvPicPr>
          <p:nvPr/>
        </p:nvPicPr>
        <p:blipFill>
          <a:blip r:embed="rId4" cstate="print"/>
          <a:srcRect r="83327" b="87333"/>
          <a:stretch>
            <a:fillRect/>
          </a:stretch>
        </p:blipFill>
        <p:spPr bwMode="auto">
          <a:xfrm>
            <a:off x="179512" y="148878"/>
            <a:ext cx="542989" cy="54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6678" name="TextBox 24"/>
          <p:cNvSpPr txBox="1">
            <a:spLocks noChangeArrowheads="1"/>
          </p:cNvSpPr>
          <p:nvPr/>
        </p:nvSpPr>
        <p:spPr bwMode="auto">
          <a:xfrm>
            <a:off x="830263" y="25400"/>
            <a:ext cx="7918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Thảo luận nhóm</a:t>
            </a:r>
          </a:p>
        </p:txBody>
      </p:sp>
      <p:sp>
        <p:nvSpPr>
          <p:cNvPr id="156679" name="TextBox 30"/>
          <p:cNvSpPr txBox="1">
            <a:spLocks noChangeArrowheads="1"/>
          </p:cNvSpPr>
          <p:nvPr/>
        </p:nvSpPr>
        <p:spPr bwMode="auto">
          <a:xfrm>
            <a:off x="5613400" y="7620000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Bi</a:t>
            </a:r>
          </a:p>
        </p:txBody>
      </p:sp>
      <p:sp>
        <p:nvSpPr>
          <p:cNvPr id="33" name="Oval Callout 32"/>
          <p:cNvSpPr>
            <a:spLocks noChangeArrowheads="1"/>
          </p:cNvSpPr>
          <p:nvPr/>
        </p:nvSpPr>
        <p:spPr bwMode="auto">
          <a:xfrm>
            <a:off x="6540500" y="2293938"/>
            <a:ext cx="2617788" cy="1439862"/>
          </a:xfrm>
          <a:prstGeom prst="wedgeEllipseCallout">
            <a:avLst>
              <a:gd name="adj1" fmla="val -4306"/>
              <a:gd name="adj2" fmla="val 75255"/>
            </a:avLst>
          </a:prstGeom>
          <a:solidFill>
            <a:srgbClr val="FFFF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altLang="en-US" sz="2000" b="1">
              <a:ea typeface="MS PGothic" pitchFamily="34" charset="-128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765925" y="2559050"/>
            <a:ext cx="2392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Bạn Bi trong bức tranh  số 3 đã đi xe đạp đúng cách &amp; an toàn</a:t>
            </a:r>
          </a:p>
        </p:txBody>
      </p:sp>
      <p:sp>
        <p:nvSpPr>
          <p:cNvPr id="15668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B39496C-362C-4980-96AB-E3DC11B64619}" type="slidenum">
              <a:rPr lang="en-US" altLang="en-US" sz="1800" b="1"/>
              <a:pPr/>
              <a:t>3</a:t>
            </a:fld>
            <a:endParaRPr lang="en-US" altLang="en-US" sz="1800" b="1"/>
          </a:p>
        </p:txBody>
      </p:sp>
      <p:pic>
        <p:nvPicPr>
          <p:cNvPr id="156683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890588"/>
            <a:ext cx="3151187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100" y="920750"/>
            <a:ext cx="30480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5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50" y="3379788"/>
            <a:ext cx="315118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6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379788"/>
            <a:ext cx="30480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7" name="Oval 51"/>
          <p:cNvSpPr>
            <a:spLocks noChangeArrowheads="1"/>
          </p:cNvSpPr>
          <p:nvPr/>
        </p:nvSpPr>
        <p:spPr bwMode="auto">
          <a:xfrm>
            <a:off x="241300" y="2508250"/>
            <a:ext cx="481013" cy="5191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1</a:t>
            </a:r>
          </a:p>
        </p:txBody>
      </p:sp>
      <p:sp>
        <p:nvSpPr>
          <p:cNvPr id="156688" name="Oval 51"/>
          <p:cNvSpPr>
            <a:spLocks noChangeArrowheads="1"/>
          </p:cNvSpPr>
          <p:nvPr/>
        </p:nvSpPr>
        <p:spPr bwMode="auto">
          <a:xfrm>
            <a:off x="3560763" y="2546350"/>
            <a:ext cx="481012" cy="5191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2</a:t>
            </a:r>
          </a:p>
        </p:txBody>
      </p:sp>
      <p:sp>
        <p:nvSpPr>
          <p:cNvPr id="156689" name="Oval 51"/>
          <p:cNvSpPr>
            <a:spLocks noChangeArrowheads="1"/>
          </p:cNvSpPr>
          <p:nvPr/>
        </p:nvSpPr>
        <p:spPr bwMode="auto">
          <a:xfrm>
            <a:off x="3549650" y="5124450"/>
            <a:ext cx="481013" cy="5191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4</a:t>
            </a:r>
          </a:p>
        </p:txBody>
      </p:sp>
      <p:sp>
        <p:nvSpPr>
          <p:cNvPr id="156690" name="Oval 51"/>
          <p:cNvSpPr>
            <a:spLocks noChangeArrowheads="1"/>
          </p:cNvSpPr>
          <p:nvPr/>
        </p:nvSpPr>
        <p:spPr bwMode="auto">
          <a:xfrm>
            <a:off x="254000" y="5124450"/>
            <a:ext cx="481013" cy="5191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3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920750"/>
            <a:ext cx="63563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1882775" y="1676400"/>
            <a:ext cx="1089025" cy="1382713"/>
          </a:xfrm>
          <a:prstGeom prst="ellipse">
            <a:avLst/>
          </a:prstGeom>
          <a:noFill/>
          <a:ln w="41275" algn="ctr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000" b="1">
              <a:ea typeface="MS PGothic" pitchFamily="34" charset="-128"/>
            </a:endParaRPr>
          </a:p>
        </p:txBody>
      </p:sp>
      <p:sp>
        <p:nvSpPr>
          <p:cNvPr id="156693" name="Oval 51"/>
          <p:cNvSpPr>
            <a:spLocks noChangeArrowheads="1"/>
          </p:cNvSpPr>
          <p:nvPr/>
        </p:nvSpPr>
        <p:spPr bwMode="auto">
          <a:xfrm>
            <a:off x="288925" y="5089525"/>
            <a:ext cx="481013" cy="5191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3</a:t>
            </a:r>
          </a:p>
        </p:txBody>
      </p:sp>
      <p:sp>
        <p:nvSpPr>
          <p:cNvPr id="22" name="Flowchart: Connector 21"/>
          <p:cNvSpPr/>
          <p:nvPr/>
        </p:nvSpPr>
        <p:spPr bwMode="auto">
          <a:xfrm>
            <a:off x="7934325" y="3689350"/>
            <a:ext cx="304800" cy="4572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 bwMode="auto">
          <a:xfrm>
            <a:off x="8072438" y="3821113"/>
            <a:ext cx="304800" cy="4572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651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154628" grpId="0"/>
      <p:bldP spid="154628" grpId="1"/>
      <p:bldP spid="33" grpId="0" animBg="1"/>
      <p:bldP spid="34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23963" y="1125538"/>
            <a:ext cx="7920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000"/>
              <a:t>Đi xe đạp như thế nào là an toàn?</a:t>
            </a:r>
          </a:p>
        </p:txBody>
      </p:sp>
      <p:pic>
        <p:nvPicPr>
          <p:cNvPr id="9" name="Picture 4" descr="C:\Documents and Settings\L0718\Desktop\TEMPLATE\baby 4.jpg"/>
          <p:cNvPicPr>
            <a:picLocks noChangeAspect="1" noChangeArrowheads="1"/>
          </p:cNvPicPr>
          <p:nvPr/>
        </p:nvPicPr>
        <p:blipFill>
          <a:blip r:embed="rId3" cstate="print"/>
          <a:srcRect r="83327" b="87333"/>
          <a:stretch>
            <a:fillRect/>
          </a:stretch>
        </p:blipFill>
        <p:spPr bwMode="auto">
          <a:xfrm>
            <a:off x="179512" y="148878"/>
            <a:ext cx="542989" cy="54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Documents and Settings\L0718\Desktop\TEMPLATE\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11255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TextBox 10"/>
          <p:cNvSpPr txBox="1">
            <a:spLocks noChangeArrowheads="1"/>
          </p:cNvSpPr>
          <p:nvPr/>
        </p:nvSpPr>
        <p:spPr bwMode="auto">
          <a:xfrm>
            <a:off x="830263" y="25400"/>
            <a:ext cx="7918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Chuẩn bị trước khi đi xe đạp</a:t>
            </a:r>
          </a:p>
        </p:txBody>
      </p:sp>
      <p:pic>
        <p:nvPicPr>
          <p:cNvPr id="27" name="Picture 4" descr="D:\phim ATGT da cat\honda-asimo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1" r="2913"/>
          <a:stretch>
            <a:fillRect/>
          </a:stretch>
        </p:blipFill>
        <p:spPr bwMode="auto">
          <a:xfrm>
            <a:off x="3016250" y="1885950"/>
            <a:ext cx="3455988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Diagram 33"/>
          <p:cNvGraphicFramePr/>
          <p:nvPr/>
        </p:nvGraphicFramePr>
        <p:xfrm>
          <a:off x="152216" y="1008070"/>
          <a:ext cx="522811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6" name="Diagram 35"/>
          <p:cNvGraphicFramePr/>
          <p:nvPr/>
        </p:nvGraphicFramePr>
        <p:xfrm>
          <a:off x="193464" y="4422036"/>
          <a:ext cx="524263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8" name="Diagram 37"/>
          <p:cNvGraphicFramePr/>
          <p:nvPr/>
        </p:nvGraphicFramePr>
        <p:xfrm>
          <a:off x="-180528" y="2693282"/>
          <a:ext cx="597666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54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76664" y="4221088"/>
            <a:ext cx="2323728" cy="1788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8731" name="TextBox 54"/>
          <p:cNvSpPr txBox="1">
            <a:spLocks noChangeArrowheads="1"/>
          </p:cNvSpPr>
          <p:nvPr/>
        </p:nvSpPr>
        <p:spPr bwMode="auto">
          <a:xfrm>
            <a:off x="708025" y="4727575"/>
            <a:ext cx="4656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Đội mũ bảo hiểm đúng cách</a:t>
            </a:r>
          </a:p>
        </p:txBody>
      </p:sp>
      <p:sp>
        <p:nvSpPr>
          <p:cNvPr id="15873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007AD72-A42D-43F2-82DF-7A77ADE88FA7}" type="slidenum">
              <a:rPr lang="en-US" altLang="en-US" sz="1800" b="1"/>
              <a:pPr/>
              <a:t>4</a:t>
            </a:fld>
            <a:endParaRPr lang="en-US" altLang="en-US" sz="18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088" y="519113"/>
            <a:ext cx="3624262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5991225" y="3132138"/>
            <a:ext cx="269875" cy="565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99188" y="342900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</a:rPr>
              <a:t>Lốp xe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897813" y="790575"/>
            <a:ext cx="1331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</a:rPr>
              <a:t>Chuông</a:t>
            </a:r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H="1" flipV="1">
            <a:off x="6472238" y="1160463"/>
            <a:ext cx="944562" cy="4238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691188" y="8778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</a:rPr>
              <a:t>Phanh</a:t>
            </a:r>
          </a:p>
        </p:txBody>
      </p: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 flipV="1">
            <a:off x="7623175" y="1063625"/>
            <a:ext cx="423863" cy="368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19104467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4" grpId="0">
        <p:bldAsOne/>
      </p:bldGraphic>
      <p:bldGraphic spid="36" grpId="0">
        <p:bldAsOne/>
      </p:bldGraphic>
      <p:bldGraphic spid="38" grpId="0">
        <p:bldAsOne/>
      </p:bldGraphic>
      <p:bldP spid="32" grpId="0"/>
      <p:bldP spid="37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L0718\Desktop\TEMPLATE\baby 4.jpg"/>
          <p:cNvPicPr>
            <a:picLocks noChangeAspect="1" noChangeArrowheads="1"/>
          </p:cNvPicPr>
          <p:nvPr/>
        </p:nvPicPr>
        <p:blipFill>
          <a:blip r:embed="rId3" cstate="print"/>
          <a:srcRect r="83327" b="87333"/>
          <a:stretch>
            <a:fillRect/>
          </a:stretch>
        </p:blipFill>
        <p:spPr bwMode="auto">
          <a:xfrm>
            <a:off x="179512" y="148878"/>
            <a:ext cx="542989" cy="54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0771" name="TextBox 6"/>
          <p:cNvSpPr txBox="1">
            <a:spLocks noChangeArrowheads="1"/>
          </p:cNvSpPr>
          <p:nvPr/>
        </p:nvSpPr>
        <p:spPr bwMode="auto">
          <a:xfrm>
            <a:off x="830263" y="25400"/>
            <a:ext cx="7918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Cách đi xe đạp an toàn</a:t>
            </a:r>
          </a:p>
        </p:txBody>
      </p:sp>
      <p:sp>
        <p:nvSpPr>
          <p:cNvPr id="14" name="Heptagon 13"/>
          <p:cNvSpPr/>
          <p:nvPr/>
        </p:nvSpPr>
        <p:spPr bwMode="auto">
          <a:xfrm>
            <a:off x="204788" y="1282700"/>
            <a:ext cx="576262" cy="504825"/>
          </a:xfrm>
          <a:prstGeom prst="heptagon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1</a:t>
            </a:r>
          </a:p>
        </p:txBody>
      </p:sp>
      <p:sp>
        <p:nvSpPr>
          <p:cNvPr id="160773" name="TextBox 14"/>
          <p:cNvSpPr txBox="1">
            <a:spLocks noChangeArrowheads="1"/>
          </p:cNvSpPr>
          <p:nvPr/>
        </p:nvSpPr>
        <p:spPr bwMode="auto">
          <a:xfrm>
            <a:off x="766763" y="1474788"/>
            <a:ext cx="504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33CC"/>
                </a:solidFill>
              </a:rPr>
              <a:t>……………………………………………..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2638" y="1268413"/>
            <a:ext cx="4248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Điều khiển xe đạp bằng 2 tay  </a:t>
            </a:r>
          </a:p>
        </p:txBody>
      </p:sp>
      <p:sp>
        <p:nvSpPr>
          <p:cNvPr id="18" name="Heptagon 17"/>
          <p:cNvSpPr/>
          <p:nvPr/>
        </p:nvSpPr>
        <p:spPr bwMode="auto">
          <a:xfrm>
            <a:off x="246063" y="3028950"/>
            <a:ext cx="576262" cy="504825"/>
          </a:xfrm>
          <a:prstGeom prst="heptagon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2</a:t>
            </a:r>
          </a:p>
        </p:txBody>
      </p:sp>
      <p:sp>
        <p:nvSpPr>
          <p:cNvPr id="160776" name="TextBox 18"/>
          <p:cNvSpPr txBox="1">
            <a:spLocks noChangeArrowheads="1"/>
          </p:cNvSpPr>
          <p:nvPr/>
        </p:nvSpPr>
        <p:spPr bwMode="auto">
          <a:xfrm>
            <a:off x="1171575" y="3168650"/>
            <a:ext cx="7011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33CC"/>
                </a:solidFill>
              </a:rPr>
              <a:t>………………………………………………………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71575" y="3028950"/>
            <a:ext cx="81502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Đi bên phải theo chiều đi của mình </a:t>
            </a:r>
            <a:br>
              <a:rPr lang="en-US" altLang="en-US" sz="2400"/>
            </a:br>
            <a:r>
              <a:rPr lang="en-US" altLang="en-US" sz="2400"/>
              <a:t>và vào phần đường </a:t>
            </a:r>
            <a:br>
              <a:rPr lang="en-US" altLang="en-US" sz="2400"/>
            </a:br>
            <a:r>
              <a:rPr lang="en-US" altLang="en-US" sz="2400"/>
              <a:t>dành cho xe thô sơ (nếu có)</a:t>
            </a:r>
          </a:p>
        </p:txBody>
      </p:sp>
      <p:sp>
        <p:nvSpPr>
          <p:cNvPr id="21" name="Heptagon 20"/>
          <p:cNvSpPr/>
          <p:nvPr/>
        </p:nvSpPr>
        <p:spPr bwMode="auto">
          <a:xfrm>
            <a:off x="342900" y="4970463"/>
            <a:ext cx="576263" cy="504825"/>
          </a:xfrm>
          <a:prstGeom prst="heptagon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3</a:t>
            </a:r>
          </a:p>
        </p:txBody>
      </p:sp>
      <p:sp>
        <p:nvSpPr>
          <p:cNvPr id="160779" name="TextBox 21"/>
          <p:cNvSpPr txBox="1">
            <a:spLocks noChangeArrowheads="1"/>
          </p:cNvSpPr>
          <p:nvPr/>
        </p:nvSpPr>
        <p:spPr bwMode="auto">
          <a:xfrm>
            <a:off x="985838" y="5081588"/>
            <a:ext cx="782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33CC"/>
                </a:solidFill>
              </a:rPr>
              <a:t>………………………………………………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22350" y="4883150"/>
            <a:ext cx="50434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Đi với tốc độ vừa phải và luôn </a:t>
            </a:r>
          </a:p>
          <a:p>
            <a:pPr eaLnBrk="1" hangingPunct="1"/>
            <a:r>
              <a:rPr lang="en-US" altLang="en-US" sz="2400"/>
              <a:t>quan sát an toàn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160781" name="TextBox 23"/>
          <p:cNvSpPr txBox="1">
            <a:spLocks noChangeArrowheads="1"/>
          </p:cNvSpPr>
          <p:nvPr/>
        </p:nvSpPr>
        <p:spPr bwMode="auto">
          <a:xfrm>
            <a:off x="1144588" y="3594100"/>
            <a:ext cx="511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33CC"/>
                </a:solidFill>
              </a:rPr>
              <a:t>………………………………</a:t>
            </a:r>
          </a:p>
        </p:txBody>
      </p:sp>
      <p:pic>
        <p:nvPicPr>
          <p:cNvPr id="2" name="Picture 2" descr="C:\Documents and Settings\L0718\Desktop\TEMPLATE\di xe dap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942" y="435472"/>
            <a:ext cx="2466458" cy="1875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0783" name="TextBox 25"/>
          <p:cNvSpPr txBox="1">
            <a:spLocks noChangeArrowheads="1"/>
          </p:cNvSpPr>
          <p:nvPr/>
        </p:nvSpPr>
        <p:spPr bwMode="auto">
          <a:xfrm>
            <a:off x="1189038" y="3997325"/>
            <a:ext cx="5113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33CC"/>
                </a:solidFill>
              </a:rPr>
              <a:t>……………………………………………</a:t>
            </a:r>
          </a:p>
        </p:txBody>
      </p:sp>
      <p:sp>
        <p:nvSpPr>
          <p:cNvPr id="16078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92F970D-49FE-4BEC-9F59-B962E9CAB7EB}" type="slidenum">
              <a:rPr lang="en-US" altLang="en-US" sz="1800" b="1"/>
              <a:pPr/>
              <a:t>5</a:t>
            </a:fld>
            <a:endParaRPr lang="en-US" altLang="en-US" sz="1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7925" y="2408511"/>
            <a:ext cx="2553922" cy="1988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2831" y="4527751"/>
            <a:ext cx="2732257" cy="194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0787" name="TextBox 21"/>
          <p:cNvSpPr txBox="1">
            <a:spLocks noChangeArrowheads="1"/>
          </p:cNvSpPr>
          <p:nvPr/>
        </p:nvSpPr>
        <p:spPr bwMode="auto">
          <a:xfrm>
            <a:off x="985838" y="5467350"/>
            <a:ext cx="782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33CC"/>
                </a:solidFill>
              </a:rPr>
              <a:t>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1927622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69" t="56250" r="59375" b="16667"/>
          <a:stretch>
            <a:fillRect/>
          </a:stretch>
        </p:blipFill>
        <p:spPr bwMode="auto">
          <a:xfrm>
            <a:off x="866775" y="720725"/>
            <a:ext cx="266541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Documents and Settings\L0718\Desktop\TEMPLATE\baby 4.jpg"/>
          <p:cNvPicPr>
            <a:picLocks noChangeAspect="1" noChangeArrowheads="1"/>
          </p:cNvPicPr>
          <p:nvPr/>
        </p:nvPicPr>
        <p:blipFill>
          <a:blip r:embed="rId4" cstate="print"/>
          <a:srcRect r="83327" b="87333"/>
          <a:stretch>
            <a:fillRect/>
          </a:stretch>
        </p:blipFill>
        <p:spPr bwMode="auto">
          <a:xfrm>
            <a:off x="179512" y="148878"/>
            <a:ext cx="542989" cy="54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loud Callout 15"/>
          <p:cNvSpPr>
            <a:spLocks noChangeArrowheads="1"/>
          </p:cNvSpPr>
          <p:nvPr/>
        </p:nvSpPr>
        <p:spPr bwMode="auto">
          <a:xfrm>
            <a:off x="4067175" y="908050"/>
            <a:ext cx="4176713" cy="1944688"/>
          </a:xfrm>
          <a:prstGeom prst="cloudCallout">
            <a:avLst>
              <a:gd name="adj1" fmla="val -76431"/>
              <a:gd name="adj2" fmla="val 45921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000" b="1">
              <a:ea typeface="MS PGothic" pitchFamily="34" charset="-128"/>
            </a:endParaRPr>
          </a:p>
        </p:txBody>
      </p:sp>
      <p:sp>
        <p:nvSpPr>
          <p:cNvPr id="162821" name="TextBox 19"/>
          <p:cNvSpPr txBox="1">
            <a:spLocks noChangeArrowheads="1"/>
          </p:cNvSpPr>
          <p:nvPr/>
        </p:nvSpPr>
        <p:spPr bwMode="auto">
          <a:xfrm>
            <a:off x="4859338" y="1096963"/>
            <a:ext cx="28082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600">
                <a:solidFill>
                  <a:schemeClr val="bg1"/>
                </a:solidFill>
              </a:rPr>
              <a:t>Em hãy cho biết</a:t>
            </a:r>
          </a:p>
        </p:txBody>
      </p:sp>
      <p:sp>
        <p:nvSpPr>
          <p:cNvPr id="162822" name="TextBox 20"/>
          <p:cNvSpPr txBox="1">
            <a:spLocks noChangeArrowheads="1"/>
          </p:cNvSpPr>
          <p:nvPr/>
        </p:nvSpPr>
        <p:spPr bwMode="auto">
          <a:xfrm>
            <a:off x="4167188" y="1611313"/>
            <a:ext cx="4356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chemeClr val="bg1"/>
                </a:solidFill>
              </a:rPr>
              <a:t>những việc không nên làm</a:t>
            </a:r>
          </a:p>
        </p:txBody>
      </p:sp>
      <p:sp>
        <p:nvSpPr>
          <p:cNvPr id="162823" name="TextBox 21"/>
          <p:cNvSpPr txBox="1">
            <a:spLocks noChangeArrowheads="1"/>
          </p:cNvSpPr>
          <p:nvPr/>
        </p:nvSpPr>
        <p:spPr bwMode="auto">
          <a:xfrm>
            <a:off x="4454525" y="2076450"/>
            <a:ext cx="2808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600">
                <a:solidFill>
                  <a:schemeClr val="bg1"/>
                </a:solidFill>
              </a:rPr>
              <a:t>khi đi xe đạp?</a:t>
            </a:r>
          </a:p>
        </p:txBody>
      </p:sp>
      <p:sp>
        <p:nvSpPr>
          <p:cNvPr id="162824" name="TextBox 6"/>
          <p:cNvSpPr txBox="1">
            <a:spLocks noChangeArrowheads="1"/>
          </p:cNvSpPr>
          <p:nvPr/>
        </p:nvSpPr>
        <p:spPr bwMode="auto">
          <a:xfrm>
            <a:off x="830263" y="30163"/>
            <a:ext cx="76930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Một số hành vi nguy hiểm khi đi xe đạp</a:t>
            </a:r>
          </a:p>
        </p:txBody>
      </p:sp>
      <p:pic>
        <p:nvPicPr>
          <p:cNvPr id="31" name="Picture 6" descr="C:\Documents and Settings\L0718\Desktop\TEMPLATE\di xe dap cam 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" y="3900488"/>
            <a:ext cx="2476500" cy="173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Documents and Settings\L0718\Desktop\TEMPLATE\xe dap 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838" y="960438"/>
            <a:ext cx="25193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C:\Documents and Settings\L0718\Desktop\TEMPLATE\xe dap 9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969963"/>
            <a:ext cx="24987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hang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888" y="3898900"/>
            <a:ext cx="24796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688" y="968375"/>
            <a:ext cx="252095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168275" y="3089275"/>
            <a:ext cx="2535238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Đi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xe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đạp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buông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cả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700" b="1" dirty="0" smtClean="0">
                <a:ea typeface="MS PGothic" panose="020B0600070205080204" pitchFamily="34" charset="-128"/>
              </a:rPr>
              <a:t>2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tay</a:t>
            </a:r>
            <a:endParaRPr kumimoji="1" lang="en-US" altLang="en-US" sz="1700" b="1" dirty="0" smtClean="0">
              <a:ea typeface="MS PGothic" panose="020B0600070205080204" pitchFamily="34" charset="-128"/>
            </a:endParaRP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3135313" y="3101975"/>
            <a:ext cx="2606675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Đi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xe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đạp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dàn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hàng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ngang</a:t>
            </a:r>
            <a:endParaRPr kumimoji="1" lang="en-US" altLang="en-US" sz="1700" b="1" dirty="0" smtClean="0">
              <a:ea typeface="MS PGothic" panose="020B0600070205080204" pitchFamily="34" charset="-128"/>
            </a:endParaRP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6246813" y="3089275"/>
            <a:ext cx="2489200" cy="4333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Đi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xe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đạp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lạng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lách</a:t>
            </a:r>
            <a:endParaRPr kumimoji="1" lang="en-US" altLang="en-US" sz="1700" b="1" dirty="0" smtClean="0">
              <a:ea typeface="MS PGothic" panose="020B0600070205080204" pitchFamily="34" charset="-128"/>
            </a:endParaRPr>
          </a:p>
        </p:txBody>
      </p:sp>
      <p:sp>
        <p:nvSpPr>
          <p:cNvPr id="47" name="Rounded Rectangle 46"/>
          <p:cNvSpPr>
            <a:spLocks noChangeArrowheads="1"/>
          </p:cNvSpPr>
          <p:nvPr/>
        </p:nvSpPr>
        <p:spPr bwMode="auto">
          <a:xfrm>
            <a:off x="173038" y="5830888"/>
            <a:ext cx="2487612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Đi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xe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đạp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cầm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ô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3135313" y="5759450"/>
            <a:ext cx="2701925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Đu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bám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các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phương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tiện</a:t>
            </a:r>
            <a:endParaRPr kumimoji="1" lang="en-US" altLang="en-US" sz="1700" b="1" dirty="0" smtClean="0"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khác</a:t>
            </a:r>
            <a:endParaRPr kumimoji="1" lang="en-US" altLang="en-US" sz="1700" b="1" dirty="0" smtClean="0">
              <a:ea typeface="MS PGothic" panose="020B0600070205080204" pitchFamily="34" charset="-128"/>
            </a:endParaRPr>
          </a:p>
        </p:txBody>
      </p:sp>
      <p:sp>
        <p:nvSpPr>
          <p:cNvPr id="49" name="Rounded Rectangle 48"/>
          <p:cNvSpPr>
            <a:spLocks noChangeArrowheads="1"/>
          </p:cNvSpPr>
          <p:nvPr/>
        </p:nvSpPr>
        <p:spPr bwMode="auto">
          <a:xfrm>
            <a:off x="6246813" y="5745163"/>
            <a:ext cx="2482850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Đứng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trên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yên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,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tay</a:t>
            </a:r>
            <a:r>
              <a:rPr kumimoji="1" lang="en-US" altLang="en-US" sz="1700" b="1" dirty="0" smtClean="0">
                <a:ea typeface="MS PGothic" panose="020B0600070205080204" pitchFamily="34" charset="-128"/>
              </a:rPr>
              <a:t> </a:t>
            </a:r>
            <a:r>
              <a:rPr kumimoji="1" lang="en-US" altLang="en-US" sz="1700" b="1" dirty="0" err="1" smtClean="0">
                <a:ea typeface="MS PGothic" panose="020B0600070205080204" pitchFamily="34" charset="-128"/>
              </a:rPr>
              <a:t>lái</a:t>
            </a:r>
            <a:endParaRPr kumimoji="1" lang="en-US" altLang="en-US" sz="1700" b="1" dirty="0" smtClean="0">
              <a:ea typeface="MS PGothic" panose="020B0600070205080204" pitchFamily="34" charset="-128"/>
            </a:endParaRPr>
          </a:p>
        </p:txBody>
      </p:sp>
      <p:pic>
        <p:nvPicPr>
          <p:cNvPr id="50" name="Picture 10" descr="C:\Documents and Settings\L0718\Desktop\TEMPLATE\xe dap 2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2"/>
          <a:stretch>
            <a:fillRect/>
          </a:stretch>
        </p:blipFill>
        <p:spPr bwMode="auto">
          <a:xfrm>
            <a:off x="6262688" y="3948113"/>
            <a:ext cx="25241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37" name="Slide Number Placeholder 3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5A796E8-5262-409A-A60F-7CF4A651CBA5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sp>
        <p:nvSpPr>
          <p:cNvPr id="162838" name="Slide Number Placeholder 9"/>
          <p:cNvSpPr txBox="1">
            <a:spLocks/>
          </p:cNvSpPr>
          <p:nvPr/>
        </p:nvSpPr>
        <p:spPr bwMode="auto">
          <a:xfrm>
            <a:off x="8610600" y="42863"/>
            <a:ext cx="490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A526DE3-18C9-433E-B057-3082BDC00465}" type="slidenum">
              <a:rPr lang="en-US" altLang="en-US" sz="1800" b="1"/>
              <a:pPr algn="r" eaLnBrk="1" hangingPunct="1"/>
              <a:t>6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xmlns="" val="11805183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Box 13"/>
          <p:cNvSpPr txBox="1">
            <a:spLocks noChangeArrowheads="1"/>
          </p:cNvSpPr>
          <p:nvPr/>
        </p:nvSpPr>
        <p:spPr bwMode="auto">
          <a:xfrm>
            <a:off x="830263" y="25400"/>
            <a:ext cx="30940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Vui học</a:t>
            </a:r>
          </a:p>
        </p:txBody>
      </p:sp>
      <p:sp>
        <p:nvSpPr>
          <p:cNvPr id="279" name="Rounded Rectangle 278"/>
          <p:cNvSpPr/>
          <p:nvPr/>
        </p:nvSpPr>
        <p:spPr bwMode="auto">
          <a:xfrm>
            <a:off x="334492" y="2276872"/>
            <a:ext cx="792088" cy="79208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3200" b="1" dirty="0">
                <a:solidFill>
                  <a:schemeClr val="bg1"/>
                </a:solidFill>
                <a:ea typeface="MS PGothic" pitchFamily="34" charset="-128"/>
              </a:rPr>
              <a:t>Ô</a:t>
            </a:r>
          </a:p>
        </p:txBody>
      </p:sp>
      <p:sp>
        <p:nvSpPr>
          <p:cNvPr id="280" name="Rounded Rectangle 279"/>
          <p:cNvSpPr/>
          <p:nvPr/>
        </p:nvSpPr>
        <p:spPr bwMode="auto">
          <a:xfrm>
            <a:off x="1286094" y="2276872"/>
            <a:ext cx="792088" cy="79208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3200" b="1" dirty="0">
                <a:solidFill>
                  <a:schemeClr val="bg1"/>
                </a:solidFill>
                <a:ea typeface="MS PGothic" pitchFamily="34" charset="-128"/>
              </a:rPr>
              <a:t>C</a:t>
            </a:r>
          </a:p>
        </p:txBody>
      </p:sp>
      <p:sp>
        <p:nvSpPr>
          <p:cNvPr id="281" name="Rounded Rectangle 280"/>
          <p:cNvSpPr/>
          <p:nvPr/>
        </p:nvSpPr>
        <p:spPr bwMode="auto">
          <a:xfrm>
            <a:off x="2247712" y="2276872"/>
            <a:ext cx="792088" cy="7920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3200" b="1" dirty="0">
                <a:solidFill>
                  <a:schemeClr val="bg1"/>
                </a:solidFill>
                <a:ea typeface="MS PGothic" pitchFamily="34" charset="-128"/>
              </a:rPr>
              <a:t>H</a:t>
            </a:r>
          </a:p>
        </p:txBody>
      </p:sp>
      <p:sp>
        <p:nvSpPr>
          <p:cNvPr id="282" name="Rounded Rectangle 281"/>
          <p:cNvSpPr/>
          <p:nvPr/>
        </p:nvSpPr>
        <p:spPr bwMode="auto">
          <a:xfrm>
            <a:off x="3224828" y="2276872"/>
            <a:ext cx="792088" cy="79208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3200" b="1" dirty="0">
                <a:solidFill>
                  <a:schemeClr val="bg1"/>
                </a:solidFill>
                <a:ea typeface="MS PGothic" pitchFamily="34" charset="-128"/>
              </a:rPr>
              <a:t>Ữ</a:t>
            </a:r>
          </a:p>
        </p:txBody>
      </p:sp>
      <p:sp>
        <p:nvSpPr>
          <p:cNvPr id="286" name="Rounded Rectangle 285"/>
          <p:cNvSpPr/>
          <p:nvPr/>
        </p:nvSpPr>
        <p:spPr bwMode="auto">
          <a:xfrm>
            <a:off x="4670084" y="3573016"/>
            <a:ext cx="792088" cy="79208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3200" b="1" dirty="0">
                <a:solidFill>
                  <a:schemeClr val="bg1"/>
                </a:solidFill>
                <a:ea typeface="MS PGothic" pitchFamily="34" charset="-128"/>
              </a:rPr>
              <a:t>Ỳ</a:t>
            </a:r>
          </a:p>
        </p:txBody>
      </p:sp>
      <p:sp>
        <p:nvSpPr>
          <p:cNvPr id="288" name="Rounded Rectangle 287"/>
          <p:cNvSpPr/>
          <p:nvPr/>
        </p:nvSpPr>
        <p:spPr bwMode="auto">
          <a:xfrm>
            <a:off x="5215538" y="2261374"/>
            <a:ext cx="792088" cy="79208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3200" b="1" dirty="0">
                <a:solidFill>
                  <a:schemeClr val="bg1"/>
                </a:solidFill>
                <a:ea typeface="MS PGothic" pitchFamily="34" charset="-128"/>
              </a:rPr>
              <a:t>D</a:t>
            </a:r>
          </a:p>
        </p:txBody>
      </p:sp>
      <p:sp>
        <p:nvSpPr>
          <p:cNvPr id="289" name="Rounded Rectangle 288"/>
          <p:cNvSpPr/>
          <p:nvPr/>
        </p:nvSpPr>
        <p:spPr bwMode="auto">
          <a:xfrm>
            <a:off x="6151642" y="2261374"/>
            <a:ext cx="792088" cy="79208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3200" b="1" dirty="0">
                <a:solidFill>
                  <a:schemeClr val="bg1"/>
                </a:solidFill>
                <a:ea typeface="MS PGothic" pitchFamily="34" charset="-128"/>
              </a:rPr>
              <a:t>I</a:t>
            </a:r>
          </a:p>
        </p:txBody>
      </p:sp>
      <p:sp>
        <p:nvSpPr>
          <p:cNvPr id="290" name="Rounded Rectangle 289"/>
          <p:cNvSpPr/>
          <p:nvPr/>
        </p:nvSpPr>
        <p:spPr bwMode="auto">
          <a:xfrm>
            <a:off x="7087746" y="2261374"/>
            <a:ext cx="792088" cy="79208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3200" b="1" dirty="0">
                <a:solidFill>
                  <a:schemeClr val="bg1"/>
                </a:solidFill>
                <a:ea typeface="MS PGothic" pitchFamily="34" charset="-128"/>
              </a:rPr>
              <a:t>Ệ</a:t>
            </a:r>
          </a:p>
        </p:txBody>
      </p:sp>
      <p:sp>
        <p:nvSpPr>
          <p:cNvPr id="291" name="Rounded Rectangle 290"/>
          <p:cNvSpPr/>
          <p:nvPr/>
        </p:nvSpPr>
        <p:spPr bwMode="auto">
          <a:xfrm>
            <a:off x="8018368" y="2261374"/>
            <a:ext cx="792088" cy="79208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3200" b="1" dirty="0">
                <a:solidFill>
                  <a:schemeClr val="bg1"/>
                </a:solidFill>
                <a:ea typeface="MS PGothic" pitchFamily="34" charset="-128"/>
              </a:rPr>
              <a:t>U</a:t>
            </a:r>
          </a:p>
        </p:txBody>
      </p:sp>
      <p:sp>
        <p:nvSpPr>
          <p:cNvPr id="679" name="Rounded Rectangle 678"/>
          <p:cNvSpPr/>
          <p:nvPr/>
        </p:nvSpPr>
        <p:spPr bwMode="auto">
          <a:xfrm>
            <a:off x="3780474" y="3573016"/>
            <a:ext cx="792088" cy="79208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sz="3200" b="1" dirty="0">
                <a:solidFill>
                  <a:schemeClr val="bg1"/>
                </a:solidFill>
                <a:ea typeface="MS PGothic" pitchFamily="34" charset="-128"/>
              </a:rPr>
              <a:t>K</a:t>
            </a:r>
          </a:p>
        </p:txBody>
      </p:sp>
      <p:pic>
        <p:nvPicPr>
          <p:cNvPr id="680" name="Picture 4" descr="C:\Documents and Settings\L0718\Desktop\TEMPLATE\baby 4.jpg"/>
          <p:cNvPicPr>
            <a:picLocks noChangeAspect="1" noChangeArrowheads="1"/>
          </p:cNvPicPr>
          <p:nvPr/>
        </p:nvPicPr>
        <p:blipFill>
          <a:blip r:embed="rId3" cstate="print"/>
          <a:srcRect r="83327" b="87333"/>
          <a:stretch>
            <a:fillRect/>
          </a:stretch>
        </p:blipFill>
        <p:spPr bwMode="auto">
          <a:xfrm>
            <a:off x="179512" y="148878"/>
            <a:ext cx="542989" cy="54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489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3E128DB-E20D-4325-8247-D8D71E38877D}" type="slidenum">
              <a:rPr lang="en-US" altLang="en-US" sz="1800" b="1"/>
              <a:pPr/>
              <a:t>7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xmlns="" val="1538096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130175" y="2559977"/>
            <a:ext cx="457199" cy="457200"/>
          </a:xfrm>
          <a:prstGeom prst="octagon">
            <a:avLst>
              <a:gd name="adj" fmla="val 2928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130175" y="3091789"/>
            <a:ext cx="457199" cy="457201"/>
          </a:xfrm>
          <a:prstGeom prst="octagon">
            <a:avLst>
              <a:gd name="adj" fmla="val 2928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130175" y="3625189"/>
            <a:ext cx="457199" cy="457201"/>
          </a:xfrm>
          <a:prstGeom prst="octagon">
            <a:avLst>
              <a:gd name="adj" fmla="val 2928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130175" y="4158589"/>
            <a:ext cx="457199" cy="457201"/>
          </a:xfrm>
          <a:prstGeom prst="octagon">
            <a:avLst>
              <a:gd name="adj" fmla="val 2928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130175" y="2023093"/>
            <a:ext cx="457199" cy="457201"/>
          </a:xfrm>
          <a:prstGeom prst="octagon">
            <a:avLst>
              <a:gd name="adj" fmla="val 2928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30175" y="1485901"/>
            <a:ext cx="457199" cy="457201"/>
          </a:xfrm>
          <a:prstGeom prst="octagon">
            <a:avLst>
              <a:gd name="adj" fmla="val 2928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.VnArial" pitchFamily="34" charset="0"/>
              </a:rPr>
              <a:t>1</a:t>
            </a:r>
          </a:p>
        </p:txBody>
      </p:sp>
      <p:pic>
        <p:nvPicPr>
          <p:cNvPr id="166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88" t="57292" r="59375" b="17708"/>
          <a:stretch>
            <a:fillRect/>
          </a:stretch>
        </p:blipFill>
        <p:spPr bwMode="auto">
          <a:xfrm>
            <a:off x="611188" y="2784475"/>
            <a:ext cx="11525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3" name="Picture 44" descr="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075" y="4575175"/>
            <a:ext cx="9271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6934" name="Group 2"/>
          <p:cNvGrpSpPr>
            <a:grpSpLocks/>
          </p:cNvGrpSpPr>
          <p:nvPr/>
        </p:nvGrpSpPr>
        <p:grpSpPr bwMode="auto">
          <a:xfrm>
            <a:off x="3163888" y="3251200"/>
            <a:ext cx="3200400" cy="381000"/>
            <a:chOff x="2112" y="1968"/>
            <a:chExt cx="2016" cy="240"/>
          </a:xfrm>
        </p:grpSpPr>
        <p:sp>
          <p:nvSpPr>
            <p:cNvPr id="167092" name="AutoShape 3"/>
            <p:cNvSpPr>
              <a:spLocks noChangeArrowheads="1"/>
            </p:cNvSpPr>
            <p:nvPr/>
          </p:nvSpPr>
          <p:spPr bwMode="auto">
            <a:xfrm>
              <a:off x="2112" y="1968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93" name="AutoShape 4"/>
            <p:cNvSpPr>
              <a:spLocks noChangeArrowheads="1"/>
            </p:cNvSpPr>
            <p:nvPr/>
          </p:nvSpPr>
          <p:spPr bwMode="auto">
            <a:xfrm>
              <a:off x="2400" y="1968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94" name="AutoShape 5"/>
            <p:cNvSpPr>
              <a:spLocks noChangeArrowheads="1"/>
            </p:cNvSpPr>
            <p:nvPr/>
          </p:nvSpPr>
          <p:spPr bwMode="auto">
            <a:xfrm>
              <a:off x="2688" y="1968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95" name="AutoShape 6"/>
            <p:cNvSpPr>
              <a:spLocks noChangeArrowheads="1"/>
            </p:cNvSpPr>
            <p:nvPr/>
          </p:nvSpPr>
          <p:spPr bwMode="auto">
            <a:xfrm>
              <a:off x="2976" y="1968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96" name="AutoShape 7"/>
            <p:cNvSpPr>
              <a:spLocks noChangeArrowheads="1"/>
            </p:cNvSpPr>
            <p:nvPr/>
          </p:nvSpPr>
          <p:spPr bwMode="auto">
            <a:xfrm>
              <a:off x="3264" y="1968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97" name="AutoShape 8"/>
            <p:cNvSpPr>
              <a:spLocks noChangeArrowheads="1"/>
            </p:cNvSpPr>
            <p:nvPr/>
          </p:nvSpPr>
          <p:spPr bwMode="auto">
            <a:xfrm>
              <a:off x="3552" y="1968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98" name="AutoShape 9"/>
            <p:cNvSpPr>
              <a:spLocks noChangeArrowheads="1"/>
            </p:cNvSpPr>
            <p:nvPr/>
          </p:nvSpPr>
          <p:spPr bwMode="auto">
            <a:xfrm>
              <a:off x="3840" y="1968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166935" name="Group 10"/>
          <p:cNvGrpSpPr>
            <a:grpSpLocks/>
          </p:cNvGrpSpPr>
          <p:nvPr/>
        </p:nvGrpSpPr>
        <p:grpSpPr bwMode="auto">
          <a:xfrm>
            <a:off x="3163888" y="2794000"/>
            <a:ext cx="3200400" cy="381000"/>
            <a:chOff x="2112" y="1680"/>
            <a:chExt cx="2016" cy="240"/>
          </a:xfrm>
        </p:grpSpPr>
        <p:sp>
          <p:nvSpPr>
            <p:cNvPr id="167085" name="AutoShape 11"/>
            <p:cNvSpPr>
              <a:spLocks noChangeArrowheads="1"/>
            </p:cNvSpPr>
            <p:nvPr/>
          </p:nvSpPr>
          <p:spPr bwMode="auto">
            <a:xfrm>
              <a:off x="2112" y="1680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86" name="AutoShape 12"/>
            <p:cNvSpPr>
              <a:spLocks noChangeArrowheads="1"/>
            </p:cNvSpPr>
            <p:nvPr/>
          </p:nvSpPr>
          <p:spPr bwMode="auto">
            <a:xfrm>
              <a:off x="2400" y="1680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87" name="AutoShape 13"/>
            <p:cNvSpPr>
              <a:spLocks noChangeArrowheads="1"/>
            </p:cNvSpPr>
            <p:nvPr/>
          </p:nvSpPr>
          <p:spPr bwMode="auto">
            <a:xfrm>
              <a:off x="2688" y="1680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88" name="AutoShape 14"/>
            <p:cNvSpPr>
              <a:spLocks noChangeArrowheads="1"/>
            </p:cNvSpPr>
            <p:nvPr/>
          </p:nvSpPr>
          <p:spPr bwMode="auto">
            <a:xfrm>
              <a:off x="2976" y="1680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89" name="AutoShape 15"/>
            <p:cNvSpPr>
              <a:spLocks noChangeArrowheads="1"/>
            </p:cNvSpPr>
            <p:nvPr/>
          </p:nvSpPr>
          <p:spPr bwMode="auto">
            <a:xfrm>
              <a:off x="3264" y="1680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90" name="AutoShape 16"/>
            <p:cNvSpPr>
              <a:spLocks noChangeArrowheads="1"/>
            </p:cNvSpPr>
            <p:nvPr/>
          </p:nvSpPr>
          <p:spPr bwMode="auto">
            <a:xfrm>
              <a:off x="3552" y="1680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91" name="AutoShape 17"/>
            <p:cNvSpPr>
              <a:spLocks noChangeArrowheads="1"/>
            </p:cNvSpPr>
            <p:nvPr/>
          </p:nvSpPr>
          <p:spPr bwMode="auto">
            <a:xfrm>
              <a:off x="3840" y="1680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166936" name="Group 18"/>
          <p:cNvGrpSpPr>
            <a:grpSpLocks/>
          </p:cNvGrpSpPr>
          <p:nvPr/>
        </p:nvGrpSpPr>
        <p:grpSpPr bwMode="auto">
          <a:xfrm>
            <a:off x="3163888" y="2336800"/>
            <a:ext cx="3200400" cy="381000"/>
            <a:chOff x="2112" y="1392"/>
            <a:chExt cx="2016" cy="240"/>
          </a:xfrm>
        </p:grpSpPr>
        <p:sp>
          <p:nvSpPr>
            <p:cNvPr id="167078" name="AutoShape 19"/>
            <p:cNvSpPr>
              <a:spLocks noChangeArrowheads="1"/>
            </p:cNvSpPr>
            <p:nvPr/>
          </p:nvSpPr>
          <p:spPr bwMode="auto">
            <a:xfrm>
              <a:off x="2112" y="1392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79" name="AutoShape 20"/>
            <p:cNvSpPr>
              <a:spLocks noChangeArrowheads="1"/>
            </p:cNvSpPr>
            <p:nvPr/>
          </p:nvSpPr>
          <p:spPr bwMode="auto">
            <a:xfrm>
              <a:off x="2400" y="1392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80" name="AutoShape 21"/>
            <p:cNvSpPr>
              <a:spLocks noChangeArrowheads="1"/>
            </p:cNvSpPr>
            <p:nvPr/>
          </p:nvSpPr>
          <p:spPr bwMode="auto">
            <a:xfrm>
              <a:off x="2688" y="1392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81" name="AutoShape 22"/>
            <p:cNvSpPr>
              <a:spLocks noChangeArrowheads="1"/>
            </p:cNvSpPr>
            <p:nvPr/>
          </p:nvSpPr>
          <p:spPr bwMode="auto">
            <a:xfrm>
              <a:off x="2976" y="1392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82" name="AutoShape 23"/>
            <p:cNvSpPr>
              <a:spLocks noChangeArrowheads="1"/>
            </p:cNvSpPr>
            <p:nvPr/>
          </p:nvSpPr>
          <p:spPr bwMode="auto">
            <a:xfrm>
              <a:off x="3264" y="1392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83" name="AutoShape 24"/>
            <p:cNvSpPr>
              <a:spLocks noChangeArrowheads="1"/>
            </p:cNvSpPr>
            <p:nvPr/>
          </p:nvSpPr>
          <p:spPr bwMode="auto">
            <a:xfrm>
              <a:off x="3552" y="1392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84" name="AutoShape 25"/>
            <p:cNvSpPr>
              <a:spLocks noChangeArrowheads="1"/>
            </p:cNvSpPr>
            <p:nvPr/>
          </p:nvSpPr>
          <p:spPr bwMode="auto">
            <a:xfrm>
              <a:off x="3840" y="1392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166937" name="Group 26"/>
          <p:cNvGrpSpPr>
            <a:grpSpLocks/>
          </p:cNvGrpSpPr>
          <p:nvPr/>
        </p:nvGrpSpPr>
        <p:grpSpPr bwMode="auto">
          <a:xfrm>
            <a:off x="3468688" y="1866900"/>
            <a:ext cx="2743200" cy="381000"/>
            <a:chOff x="2304" y="1096"/>
            <a:chExt cx="1728" cy="240"/>
          </a:xfrm>
        </p:grpSpPr>
        <p:sp>
          <p:nvSpPr>
            <p:cNvPr id="167072" name="AutoShape 27"/>
            <p:cNvSpPr>
              <a:spLocks noChangeArrowheads="1"/>
            </p:cNvSpPr>
            <p:nvPr/>
          </p:nvSpPr>
          <p:spPr bwMode="auto">
            <a:xfrm>
              <a:off x="2304" y="109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73" name="AutoShape 28"/>
            <p:cNvSpPr>
              <a:spLocks noChangeArrowheads="1"/>
            </p:cNvSpPr>
            <p:nvPr/>
          </p:nvSpPr>
          <p:spPr bwMode="auto">
            <a:xfrm>
              <a:off x="2592" y="109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74" name="AutoShape 29"/>
            <p:cNvSpPr>
              <a:spLocks noChangeArrowheads="1"/>
            </p:cNvSpPr>
            <p:nvPr/>
          </p:nvSpPr>
          <p:spPr bwMode="auto">
            <a:xfrm>
              <a:off x="2880" y="109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75" name="AutoShape 30"/>
            <p:cNvSpPr>
              <a:spLocks noChangeArrowheads="1"/>
            </p:cNvSpPr>
            <p:nvPr/>
          </p:nvSpPr>
          <p:spPr bwMode="auto">
            <a:xfrm>
              <a:off x="3168" y="109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76" name="AutoShape 31"/>
            <p:cNvSpPr>
              <a:spLocks noChangeArrowheads="1"/>
            </p:cNvSpPr>
            <p:nvPr/>
          </p:nvSpPr>
          <p:spPr bwMode="auto">
            <a:xfrm>
              <a:off x="3456" y="109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77" name="AutoShape 32"/>
            <p:cNvSpPr>
              <a:spLocks noChangeArrowheads="1"/>
            </p:cNvSpPr>
            <p:nvPr/>
          </p:nvSpPr>
          <p:spPr bwMode="auto">
            <a:xfrm>
              <a:off x="3744" y="109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166938" name="Group 33"/>
          <p:cNvGrpSpPr>
            <a:grpSpLocks/>
          </p:cNvGrpSpPr>
          <p:nvPr/>
        </p:nvGrpSpPr>
        <p:grpSpPr bwMode="auto">
          <a:xfrm>
            <a:off x="2463800" y="3719513"/>
            <a:ext cx="4572000" cy="381000"/>
            <a:chOff x="1536" y="2256"/>
            <a:chExt cx="2880" cy="240"/>
          </a:xfrm>
        </p:grpSpPr>
        <p:sp>
          <p:nvSpPr>
            <p:cNvPr id="167062" name="AutoShape 34"/>
            <p:cNvSpPr>
              <a:spLocks noChangeArrowheads="1"/>
            </p:cNvSpPr>
            <p:nvPr/>
          </p:nvSpPr>
          <p:spPr bwMode="auto">
            <a:xfrm>
              <a:off x="1536" y="225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63" name="AutoShape 35"/>
            <p:cNvSpPr>
              <a:spLocks noChangeArrowheads="1"/>
            </p:cNvSpPr>
            <p:nvPr/>
          </p:nvSpPr>
          <p:spPr bwMode="auto">
            <a:xfrm>
              <a:off x="1824" y="225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64" name="AutoShape 36"/>
            <p:cNvSpPr>
              <a:spLocks noChangeArrowheads="1"/>
            </p:cNvSpPr>
            <p:nvPr/>
          </p:nvSpPr>
          <p:spPr bwMode="auto">
            <a:xfrm>
              <a:off x="2112" y="225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65" name="AutoShape 37"/>
            <p:cNvSpPr>
              <a:spLocks noChangeArrowheads="1"/>
            </p:cNvSpPr>
            <p:nvPr/>
          </p:nvSpPr>
          <p:spPr bwMode="auto">
            <a:xfrm>
              <a:off x="2400" y="225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66" name="AutoShape 38"/>
            <p:cNvSpPr>
              <a:spLocks noChangeArrowheads="1"/>
            </p:cNvSpPr>
            <p:nvPr/>
          </p:nvSpPr>
          <p:spPr bwMode="auto">
            <a:xfrm>
              <a:off x="2688" y="225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67" name="AutoShape 39"/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68" name="AutoShape 40"/>
            <p:cNvSpPr>
              <a:spLocks noChangeArrowheads="1"/>
            </p:cNvSpPr>
            <p:nvPr/>
          </p:nvSpPr>
          <p:spPr bwMode="auto">
            <a:xfrm>
              <a:off x="3264" y="225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69" name="AutoShape 41"/>
            <p:cNvSpPr>
              <a:spLocks noChangeArrowheads="1"/>
            </p:cNvSpPr>
            <p:nvPr/>
          </p:nvSpPr>
          <p:spPr bwMode="auto">
            <a:xfrm>
              <a:off x="3552" y="225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70" name="AutoShape 42"/>
            <p:cNvSpPr>
              <a:spLocks noChangeArrowheads="1"/>
            </p:cNvSpPr>
            <p:nvPr/>
          </p:nvSpPr>
          <p:spPr bwMode="auto">
            <a:xfrm>
              <a:off x="3840" y="225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71" name="AutoShape 44"/>
            <p:cNvSpPr>
              <a:spLocks noChangeArrowheads="1"/>
            </p:cNvSpPr>
            <p:nvPr/>
          </p:nvSpPr>
          <p:spPr bwMode="auto">
            <a:xfrm>
              <a:off x="4128" y="2256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166939" name="Group 68"/>
          <p:cNvGrpSpPr>
            <a:grpSpLocks/>
          </p:cNvGrpSpPr>
          <p:nvPr/>
        </p:nvGrpSpPr>
        <p:grpSpPr bwMode="auto">
          <a:xfrm>
            <a:off x="1785938" y="4176713"/>
            <a:ext cx="6045200" cy="381000"/>
            <a:chOff x="1256" y="2544"/>
            <a:chExt cx="3808" cy="240"/>
          </a:xfrm>
        </p:grpSpPr>
        <p:sp>
          <p:nvSpPr>
            <p:cNvPr id="167049" name="AutoShape 69"/>
            <p:cNvSpPr>
              <a:spLocks noChangeArrowheads="1"/>
            </p:cNvSpPr>
            <p:nvPr/>
          </p:nvSpPr>
          <p:spPr bwMode="auto">
            <a:xfrm>
              <a:off x="1256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50" name="AutoShape 70"/>
            <p:cNvSpPr>
              <a:spLocks noChangeArrowheads="1"/>
            </p:cNvSpPr>
            <p:nvPr/>
          </p:nvSpPr>
          <p:spPr bwMode="auto">
            <a:xfrm>
              <a:off x="1544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51" name="AutoShape 71"/>
            <p:cNvSpPr>
              <a:spLocks noChangeArrowheads="1"/>
            </p:cNvSpPr>
            <p:nvPr/>
          </p:nvSpPr>
          <p:spPr bwMode="auto">
            <a:xfrm>
              <a:off x="1832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52" name="AutoShape 72"/>
            <p:cNvSpPr>
              <a:spLocks noChangeArrowheads="1"/>
            </p:cNvSpPr>
            <p:nvPr/>
          </p:nvSpPr>
          <p:spPr bwMode="auto">
            <a:xfrm>
              <a:off x="2120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53" name="AutoShape 73"/>
            <p:cNvSpPr>
              <a:spLocks noChangeArrowheads="1"/>
            </p:cNvSpPr>
            <p:nvPr/>
          </p:nvSpPr>
          <p:spPr bwMode="auto">
            <a:xfrm>
              <a:off x="2408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54" name="AutoShape 74"/>
            <p:cNvSpPr>
              <a:spLocks noChangeArrowheads="1"/>
            </p:cNvSpPr>
            <p:nvPr/>
          </p:nvSpPr>
          <p:spPr bwMode="auto">
            <a:xfrm>
              <a:off x="2696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55" name="AutoShape 75"/>
            <p:cNvSpPr>
              <a:spLocks noChangeArrowheads="1"/>
            </p:cNvSpPr>
            <p:nvPr/>
          </p:nvSpPr>
          <p:spPr bwMode="auto">
            <a:xfrm>
              <a:off x="2984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56" name="AutoShape 76"/>
            <p:cNvSpPr>
              <a:spLocks noChangeArrowheads="1"/>
            </p:cNvSpPr>
            <p:nvPr/>
          </p:nvSpPr>
          <p:spPr bwMode="auto">
            <a:xfrm>
              <a:off x="3272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57" name="AutoShape 77"/>
            <p:cNvSpPr>
              <a:spLocks noChangeArrowheads="1"/>
            </p:cNvSpPr>
            <p:nvPr/>
          </p:nvSpPr>
          <p:spPr bwMode="auto">
            <a:xfrm>
              <a:off x="3560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58" name="AutoShape 78"/>
            <p:cNvSpPr>
              <a:spLocks noChangeArrowheads="1"/>
            </p:cNvSpPr>
            <p:nvPr/>
          </p:nvSpPr>
          <p:spPr bwMode="auto">
            <a:xfrm>
              <a:off x="3848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59" name="AutoShape 79"/>
            <p:cNvSpPr>
              <a:spLocks noChangeArrowheads="1"/>
            </p:cNvSpPr>
            <p:nvPr/>
          </p:nvSpPr>
          <p:spPr bwMode="auto">
            <a:xfrm>
              <a:off x="4168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60" name="AutoShape 80"/>
            <p:cNvSpPr>
              <a:spLocks noChangeArrowheads="1"/>
            </p:cNvSpPr>
            <p:nvPr/>
          </p:nvSpPr>
          <p:spPr bwMode="auto">
            <a:xfrm>
              <a:off x="4456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7061" name="AutoShape 81"/>
            <p:cNvSpPr>
              <a:spLocks noChangeArrowheads="1"/>
            </p:cNvSpPr>
            <p:nvPr/>
          </p:nvSpPr>
          <p:spPr bwMode="auto">
            <a:xfrm>
              <a:off x="4776" y="2544"/>
              <a:ext cx="288" cy="2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66940" name="AutoShape 207"/>
          <p:cNvSpPr>
            <a:spLocks noChangeArrowheads="1"/>
          </p:cNvSpPr>
          <p:nvPr/>
        </p:nvSpPr>
        <p:spPr bwMode="auto">
          <a:xfrm>
            <a:off x="2341563" y="4964113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6941" name="AutoShape 208"/>
          <p:cNvSpPr>
            <a:spLocks noChangeArrowheads="1"/>
          </p:cNvSpPr>
          <p:nvPr/>
        </p:nvSpPr>
        <p:spPr bwMode="auto">
          <a:xfrm>
            <a:off x="2825750" y="4964113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6942" name="AutoShape 209"/>
          <p:cNvSpPr>
            <a:spLocks noChangeArrowheads="1"/>
          </p:cNvSpPr>
          <p:nvPr/>
        </p:nvSpPr>
        <p:spPr bwMode="auto">
          <a:xfrm>
            <a:off x="3282950" y="4964113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6943" name="AutoShape 211"/>
          <p:cNvSpPr>
            <a:spLocks noChangeArrowheads="1"/>
          </p:cNvSpPr>
          <p:nvPr/>
        </p:nvSpPr>
        <p:spPr bwMode="auto">
          <a:xfrm>
            <a:off x="4197350" y="4964113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6944" name="AutoShape 212"/>
          <p:cNvSpPr>
            <a:spLocks noChangeArrowheads="1"/>
          </p:cNvSpPr>
          <p:nvPr/>
        </p:nvSpPr>
        <p:spPr bwMode="auto">
          <a:xfrm>
            <a:off x="4654550" y="4964113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6945" name="AutoShape 213"/>
          <p:cNvSpPr>
            <a:spLocks noChangeArrowheads="1"/>
          </p:cNvSpPr>
          <p:nvPr/>
        </p:nvSpPr>
        <p:spPr bwMode="auto">
          <a:xfrm>
            <a:off x="5111750" y="4954588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6946" name="AutoShape 214"/>
          <p:cNvSpPr>
            <a:spLocks noChangeArrowheads="1"/>
          </p:cNvSpPr>
          <p:nvPr/>
        </p:nvSpPr>
        <p:spPr bwMode="auto">
          <a:xfrm>
            <a:off x="5568950" y="4964113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6947" name="AutoShape 215"/>
          <p:cNvSpPr>
            <a:spLocks noChangeArrowheads="1"/>
          </p:cNvSpPr>
          <p:nvPr/>
        </p:nvSpPr>
        <p:spPr bwMode="auto">
          <a:xfrm>
            <a:off x="6026150" y="4964113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6948" name="AutoShape 216"/>
          <p:cNvSpPr>
            <a:spLocks noChangeArrowheads="1"/>
          </p:cNvSpPr>
          <p:nvPr/>
        </p:nvSpPr>
        <p:spPr bwMode="auto">
          <a:xfrm>
            <a:off x="6483350" y="4964113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6949" name="AutoShape 217"/>
          <p:cNvSpPr>
            <a:spLocks noChangeArrowheads="1"/>
          </p:cNvSpPr>
          <p:nvPr/>
        </p:nvSpPr>
        <p:spPr bwMode="auto">
          <a:xfrm>
            <a:off x="6940550" y="4964113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6950" name="AutoShape 218"/>
          <p:cNvSpPr>
            <a:spLocks noChangeArrowheads="1"/>
          </p:cNvSpPr>
          <p:nvPr/>
        </p:nvSpPr>
        <p:spPr bwMode="auto">
          <a:xfrm>
            <a:off x="7397750" y="4964113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66951" name="Picture 344" descr="D:\hinh anh\hinh anh\Khung vien\Khung vien\2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4638" y="288925"/>
            <a:ext cx="1525587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52" name="AutoShape 219"/>
          <p:cNvSpPr>
            <a:spLocks noChangeArrowheads="1"/>
          </p:cNvSpPr>
          <p:nvPr/>
        </p:nvSpPr>
        <p:spPr bwMode="auto">
          <a:xfrm>
            <a:off x="1885950" y="4964113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66953" name="Picture 3" descr="C:\Documents and Settings\L0718\Desktop\TEMPLATE\dong h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7538"/>
            <a:ext cx="8477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54" name="TextBox 13"/>
          <p:cNvSpPr txBox="1">
            <a:spLocks noChangeArrowheads="1"/>
          </p:cNvSpPr>
          <p:nvPr/>
        </p:nvSpPr>
        <p:spPr bwMode="auto">
          <a:xfrm>
            <a:off x="830263" y="25400"/>
            <a:ext cx="30940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Trò chơi ô chữ</a:t>
            </a:r>
          </a:p>
        </p:txBody>
      </p:sp>
      <p:pic>
        <p:nvPicPr>
          <p:cNvPr id="106" name="Picture 4" descr="C:\Documents and Settings\L0718\Desktop\TEMPLATE\baby 4.jpg"/>
          <p:cNvPicPr>
            <a:picLocks noChangeAspect="1" noChangeArrowheads="1"/>
          </p:cNvPicPr>
          <p:nvPr/>
        </p:nvPicPr>
        <p:blipFill>
          <a:blip r:embed="rId7" cstate="print"/>
          <a:srcRect r="83327" b="87333"/>
          <a:stretch>
            <a:fillRect/>
          </a:stretch>
        </p:blipFill>
        <p:spPr bwMode="auto">
          <a:xfrm>
            <a:off x="179512" y="148878"/>
            <a:ext cx="542989" cy="54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130175" y="5876925"/>
            <a:ext cx="8893175" cy="70802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chemeClr val="bg1"/>
                </a:solidFill>
              </a:rPr>
              <a:t>TỪ KHÓA: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Một trong những việc học sinh nên làm khi tham gia giao thông bằng xe đạp?</a:t>
            </a:r>
          </a:p>
        </p:txBody>
      </p:sp>
      <p:sp>
        <p:nvSpPr>
          <p:cNvPr id="166957" name="TextBox 108"/>
          <p:cNvSpPr txBox="1">
            <a:spLocks noChangeArrowheads="1"/>
          </p:cNvSpPr>
          <p:nvPr/>
        </p:nvSpPr>
        <p:spPr bwMode="auto">
          <a:xfrm>
            <a:off x="581025" y="4935538"/>
            <a:ext cx="159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Từ khóa</a:t>
            </a:r>
          </a:p>
        </p:txBody>
      </p:sp>
      <p:sp>
        <p:nvSpPr>
          <p:cNvPr id="166958" name="TextBox 111"/>
          <p:cNvSpPr txBox="1">
            <a:spLocks noChangeArrowheads="1"/>
          </p:cNvSpPr>
          <p:nvPr/>
        </p:nvSpPr>
        <p:spPr bwMode="auto">
          <a:xfrm>
            <a:off x="6300788" y="1844675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6</a:t>
            </a:r>
          </a:p>
        </p:txBody>
      </p:sp>
      <p:sp>
        <p:nvSpPr>
          <p:cNvPr id="166959" name="TextBox 112"/>
          <p:cNvSpPr txBox="1">
            <a:spLocks noChangeArrowheads="1"/>
          </p:cNvSpPr>
          <p:nvPr/>
        </p:nvSpPr>
        <p:spPr bwMode="auto">
          <a:xfrm>
            <a:off x="6408738" y="2311400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7</a:t>
            </a:r>
          </a:p>
        </p:txBody>
      </p:sp>
      <p:sp>
        <p:nvSpPr>
          <p:cNvPr id="166960" name="TextBox 113"/>
          <p:cNvSpPr txBox="1">
            <a:spLocks noChangeArrowheads="1"/>
          </p:cNvSpPr>
          <p:nvPr/>
        </p:nvSpPr>
        <p:spPr bwMode="auto">
          <a:xfrm>
            <a:off x="6413500" y="2798763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7</a:t>
            </a:r>
          </a:p>
        </p:txBody>
      </p:sp>
      <p:sp>
        <p:nvSpPr>
          <p:cNvPr id="166961" name="TextBox 114"/>
          <p:cNvSpPr txBox="1">
            <a:spLocks noChangeArrowheads="1"/>
          </p:cNvSpPr>
          <p:nvPr/>
        </p:nvSpPr>
        <p:spPr bwMode="auto">
          <a:xfrm>
            <a:off x="6413500" y="3248025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7</a:t>
            </a:r>
          </a:p>
        </p:txBody>
      </p:sp>
      <p:sp>
        <p:nvSpPr>
          <p:cNvPr id="166962" name="TextBox 115"/>
          <p:cNvSpPr txBox="1">
            <a:spLocks noChangeArrowheads="1"/>
          </p:cNvSpPr>
          <p:nvPr/>
        </p:nvSpPr>
        <p:spPr bwMode="auto">
          <a:xfrm>
            <a:off x="7194550" y="3697288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10</a:t>
            </a:r>
          </a:p>
        </p:txBody>
      </p:sp>
      <p:sp>
        <p:nvSpPr>
          <p:cNvPr id="166963" name="TextBox 116"/>
          <p:cNvSpPr txBox="1">
            <a:spLocks noChangeArrowheads="1"/>
          </p:cNvSpPr>
          <p:nvPr/>
        </p:nvSpPr>
        <p:spPr bwMode="auto">
          <a:xfrm>
            <a:off x="7902575" y="4976813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166964" name="TextBox 117"/>
          <p:cNvSpPr txBox="1">
            <a:spLocks noChangeArrowheads="1"/>
          </p:cNvSpPr>
          <p:nvPr/>
        </p:nvSpPr>
        <p:spPr bwMode="auto">
          <a:xfrm>
            <a:off x="7932738" y="4176713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13</a:t>
            </a:r>
          </a:p>
        </p:txBody>
      </p:sp>
      <p:sp>
        <p:nvSpPr>
          <p:cNvPr id="133" name="AutoShape 12"/>
          <p:cNvSpPr>
            <a:spLocks noChangeArrowheads="1"/>
          </p:cNvSpPr>
          <p:nvPr/>
        </p:nvSpPr>
        <p:spPr bwMode="auto">
          <a:xfrm>
            <a:off x="8629650" y="4044950"/>
            <a:ext cx="304800" cy="4572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134" name="AutoShape 11"/>
          <p:cNvSpPr>
            <a:spLocks noChangeArrowheads="1"/>
          </p:cNvSpPr>
          <p:nvPr/>
        </p:nvSpPr>
        <p:spPr bwMode="auto">
          <a:xfrm>
            <a:off x="8629650" y="3492500"/>
            <a:ext cx="304800" cy="4572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135" name="AutoShape 7"/>
          <p:cNvSpPr>
            <a:spLocks noChangeArrowheads="1"/>
          </p:cNvSpPr>
          <p:nvPr/>
        </p:nvSpPr>
        <p:spPr bwMode="auto">
          <a:xfrm>
            <a:off x="8629650" y="2959100"/>
            <a:ext cx="304800" cy="4572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136" name="AutoShape 10"/>
          <p:cNvSpPr>
            <a:spLocks noChangeArrowheads="1"/>
          </p:cNvSpPr>
          <p:nvPr/>
        </p:nvSpPr>
        <p:spPr bwMode="auto">
          <a:xfrm>
            <a:off x="8610600" y="2444750"/>
            <a:ext cx="304800" cy="4572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137" name="AutoShape 8"/>
          <p:cNvSpPr>
            <a:spLocks noChangeArrowheads="1"/>
          </p:cNvSpPr>
          <p:nvPr/>
        </p:nvSpPr>
        <p:spPr bwMode="auto">
          <a:xfrm>
            <a:off x="8589963" y="1438275"/>
            <a:ext cx="304800" cy="4572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38" name="AutoShape 8"/>
          <p:cNvSpPr>
            <a:spLocks noChangeArrowheads="1"/>
          </p:cNvSpPr>
          <p:nvPr/>
        </p:nvSpPr>
        <p:spPr bwMode="auto">
          <a:xfrm>
            <a:off x="8605838" y="1954213"/>
            <a:ext cx="304800" cy="4572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798513" y="5646738"/>
            <a:ext cx="7689850" cy="1016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chemeClr val="bg1"/>
                </a:solidFill>
              </a:rPr>
              <a:t>Câu 1: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Đây là một bộ phận của xe đạp mà khi tác động vào xe có thể di chuyển được?</a:t>
            </a:r>
          </a:p>
        </p:txBody>
      </p:sp>
      <p:grpSp>
        <p:nvGrpSpPr>
          <p:cNvPr id="8" name="Group 112"/>
          <p:cNvGrpSpPr>
            <a:grpSpLocks/>
          </p:cNvGrpSpPr>
          <p:nvPr/>
        </p:nvGrpSpPr>
        <p:grpSpPr bwMode="auto">
          <a:xfrm>
            <a:off x="3521075" y="1858963"/>
            <a:ext cx="2667000" cy="396875"/>
            <a:chOff x="2352" y="734"/>
            <a:chExt cx="1680" cy="250"/>
          </a:xfrm>
        </p:grpSpPr>
        <p:sp>
          <p:nvSpPr>
            <p:cNvPr id="167043" name="Text Box 113"/>
            <p:cNvSpPr txBox="1">
              <a:spLocks noChangeArrowheads="1"/>
            </p:cNvSpPr>
            <p:nvPr/>
          </p:nvSpPr>
          <p:spPr bwMode="auto">
            <a:xfrm>
              <a:off x="2352" y="734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67044" name="Text Box 114"/>
            <p:cNvSpPr txBox="1">
              <a:spLocks noChangeArrowheads="1"/>
            </p:cNvSpPr>
            <p:nvPr/>
          </p:nvSpPr>
          <p:spPr bwMode="auto">
            <a:xfrm>
              <a:off x="2584" y="734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</a:t>
              </a:r>
              <a:r>
                <a:rPr lang="en-US" altLang="en-US" sz="2000" b="1">
                  <a:solidFill>
                    <a:srgbClr val="FFFF00"/>
                  </a:solidFill>
                </a:rPr>
                <a:t>À</a:t>
              </a:r>
            </a:p>
          </p:txBody>
        </p:sp>
        <p:sp>
          <p:nvSpPr>
            <p:cNvPr id="167045" name="Text Box 115"/>
            <p:cNvSpPr txBox="1">
              <a:spLocks noChangeArrowheads="1"/>
            </p:cNvSpPr>
            <p:nvPr/>
          </p:nvSpPr>
          <p:spPr bwMode="auto">
            <a:xfrm>
              <a:off x="2896" y="734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N</a:t>
              </a:r>
            </a:p>
          </p:txBody>
        </p:sp>
        <p:sp>
          <p:nvSpPr>
            <p:cNvPr id="167046" name="Text Box 116"/>
            <p:cNvSpPr txBox="1">
              <a:spLocks noChangeArrowheads="1"/>
            </p:cNvSpPr>
            <p:nvPr/>
          </p:nvSpPr>
          <p:spPr bwMode="auto">
            <a:xfrm>
              <a:off x="3168" y="734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</a:t>
              </a:r>
              <a:r>
                <a:rPr lang="en-US" altLang="en-US" sz="2000" b="1">
                  <a:solidFill>
                    <a:srgbClr val="FFFF00"/>
                  </a:solidFill>
                </a:rPr>
                <a:t>Đ</a:t>
              </a:r>
            </a:p>
          </p:txBody>
        </p:sp>
        <p:sp>
          <p:nvSpPr>
            <p:cNvPr id="167047" name="Text Box 117"/>
            <p:cNvSpPr txBox="1">
              <a:spLocks noChangeArrowheads="1"/>
            </p:cNvSpPr>
            <p:nvPr/>
          </p:nvSpPr>
          <p:spPr bwMode="auto">
            <a:xfrm>
              <a:off x="3456" y="734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</a:t>
              </a:r>
              <a:r>
                <a:rPr lang="en-US" altLang="en-US" sz="2000" b="1">
                  <a:solidFill>
                    <a:srgbClr val="FFFF00"/>
                  </a:solidFill>
                </a:rPr>
                <a:t>Ạ</a:t>
              </a:r>
            </a:p>
          </p:txBody>
        </p:sp>
        <p:sp>
          <p:nvSpPr>
            <p:cNvPr id="167048" name="Text Box 118"/>
            <p:cNvSpPr txBox="1">
              <a:spLocks noChangeArrowheads="1"/>
            </p:cNvSpPr>
            <p:nvPr/>
          </p:nvSpPr>
          <p:spPr bwMode="auto">
            <a:xfrm>
              <a:off x="3744" y="734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P</a:t>
              </a:r>
            </a:p>
          </p:txBody>
        </p:sp>
      </p:grpSp>
      <p:sp>
        <p:nvSpPr>
          <p:cNvPr id="155" name="Text Box 249"/>
          <p:cNvSpPr txBox="1">
            <a:spLocks noChangeArrowheads="1"/>
          </p:cNvSpPr>
          <p:nvPr/>
        </p:nvSpPr>
        <p:spPr bwMode="auto">
          <a:xfrm>
            <a:off x="4206875" y="49657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99"/>
                </a:solidFill>
              </a:rPr>
              <a:t> </a:t>
            </a:r>
            <a:r>
              <a:rPr lang="en-US" altLang="en-US" sz="1800" b="1">
                <a:solidFill>
                  <a:srgbClr val="FFFF00"/>
                </a:solidFill>
              </a:rPr>
              <a:t>Ạ</a:t>
            </a:r>
          </a:p>
        </p:txBody>
      </p:sp>
      <p:sp>
        <p:nvSpPr>
          <p:cNvPr id="157" name="Text Box 256"/>
          <p:cNvSpPr txBox="1">
            <a:spLocks noChangeArrowheads="1"/>
          </p:cNvSpPr>
          <p:nvPr/>
        </p:nvSpPr>
        <p:spPr bwMode="auto">
          <a:xfrm>
            <a:off x="6915150" y="49657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99"/>
                </a:solidFill>
              </a:rPr>
              <a:t> </a:t>
            </a:r>
            <a:r>
              <a:rPr lang="en-US" altLang="en-US" sz="1800" b="1">
                <a:solidFill>
                  <a:srgbClr val="FFFF00"/>
                </a:solidFill>
              </a:rPr>
              <a:t>À</a:t>
            </a:r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800100" y="5643563"/>
            <a:ext cx="7646988" cy="1016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chemeClr val="bg1"/>
                </a:solidFill>
              </a:rPr>
              <a:t>Câu 2: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Khi đi xe đạp trên đường, các em cần phải đi về phía nào </a:t>
            </a:r>
            <a:br>
              <a:rPr lang="en-US" altLang="en-US" sz="2000">
                <a:solidFill>
                  <a:schemeClr val="bg1"/>
                </a:solidFill>
              </a:rPr>
            </a:br>
            <a:r>
              <a:rPr lang="en-US" altLang="en-US" sz="2000">
                <a:solidFill>
                  <a:schemeClr val="bg1"/>
                </a:solidFill>
              </a:rPr>
              <a:t>của đường?</a:t>
            </a:r>
          </a:p>
        </p:txBody>
      </p:sp>
      <p:grpSp>
        <p:nvGrpSpPr>
          <p:cNvPr id="9" name="Group 119"/>
          <p:cNvGrpSpPr>
            <a:grpSpLocks/>
          </p:cNvGrpSpPr>
          <p:nvPr/>
        </p:nvGrpSpPr>
        <p:grpSpPr bwMode="auto">
          <a:xfrm>
            <a:off x="3203575" y="2311400"/>
            <a:ext cx="3225800" cy="396875"/>
            <a:chOff x="3344" y="336"/>
            <a:chExt cx="2032" cy="250"/>
          </a:xfrm>
        </p:grpSpPr>
        <p:sp>
          <p:nvSpPr>
            <p:cNvPr id="167036" name="Text Box 120"/>
            <p:cNvSpPr txBox="1">
              <a:spLocks noChangeArrowheads="1"/>
            </p:cNvSpPr>
            <p:nvPr/>
          </p:nvSpPr>
          <p:spPr bwMode="auto">
            <a:xfrm>
              <a:off x="3344" y="336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67037" name="Text Box 121"/>
            <p:cNvSpPr txBox="1">
              <a:spLocks noChangeArrowheads="1"/>
            </p:cNvSpPr>
            <p:nvPr/>
          </p:nvSpPr>
          <p:spPr bwMode="auto">
            <a:xfrm>
              <a:off x="3576" y="336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Ê</a:t>
              </a:r>
            </a:p>
          </p:txBody>
        </p:sp>
        <p:sp>
          <p:nvSpPr>
            <p:cNvPr id="167038" name="Text Box 122"/>
            <p:cNvSpPr txBox="1">
              <a:spLocks noChangeArrowheads="1"/>
            </p:cNvSpPr>
            <p:nvPr/>
          </p:nvSpPr>
          <p:spPr bwMode="auto">
            <a:xfrm>
              <a:off x="3888" y="336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</a:t>
              </a:r>
              <a:r>
                <a:rPr lang="en-US" altLang="en-US" sz="2000" b="1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167039" name="Text Box 123"/>
            <p:cNvSpPr txBox="1">
              <a:spLocks noChangeArrowheads="1"/>
            </p:cNvSpPr>
            <p:nvPr/>
          </p:nvSpPr>
          <p:spPr bwMode="auto">
            <a:xfrm>
              <a:off x="4160" y="336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P</a:t>
              </a:r>
            </a:p>
          </p:txBody>
        </p:sp>
        <p:sp>
          <p:nvSpPr>
            <p:cNvPr id="167040" name="Text Box 124"/>
            <p:cNvSpPr txBox="1">
              <a:spLocks noChangeArrowheads="1"/>
            </p:cNvSpPr>
            <p:nvPr/>
          </p:nvSpPr>
          <p:spPr bwMode="auto">
            <a:xfrm>
              <a:off x="4448" y="336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H</a:t>
              </a:r>
            </a:p>
          </p:txBody>
        </p:sp>
        <p:sp>
          <p:nvSpPr>
            <p:cNvPr id="167041" name="Text Box 125"/>
            <p:cNvSpPr txBox="1">
              <a:spLocks noChangeArrowheads="1"/>
            </p:cNvSpPr>
            <p:nvPr/>
          </p:nvSpPr>
          <p:spPr bwMode="auto">
            <a:xfrm>
              <a:off x="4736" y="336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Ả</a:t>
              </a:r>
            </a:p>
          </p:txBody>
        </p:sp>
        <p:sp>
          <p:nvSpPr>
            <p:cNvPr id="167042" name="Text Box 126"/>
            <p:cNvSpPr txBox="1">
              <a:spLocks noChangeArrowheads="1"/>
            </p:cNvSpPr>
            <p:nvPr/>
          </p:nvSpPr>
          <p:spPr bwMode="auto">
            <a:xfrm>
              <a:off x="5088" y="336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I</a:t>
              </a:r>
            </a:p>
          </p:txBody>
        </p:sp>
      </p:grpSp>
      <p:sp>
        <p:nvSpPr>
          <p:cNvPr id="167" name="Text Box 257"/>
          <p:cNvSpPr txBox="1">
            <a:spLocks noChangeArrowheads="1"/>
          </p:cNvSpPr>
          <p:nvPr/>
        </p:nvSpPr>
        <p:spPr bwMode="auto">
          <a:xfrm>
            <a:off x="7435850" y="4954588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</a:rPr>
              <a:t>N</a:t>
            </a:r>
          </a:p>
        </p:txBody>
      </p:sp>
      <p:sp>
        <p:nvSpPr>
          <p:cNvPr id="166978" name="AutoShape 209"/>
          <p:cNvSpPr>
            <a:spLocks noChangeArrowheads="1"/>
          </p:cNvSpPr>
          <p:nvPr/>
        </p:nvSpPr>
        <p:spPr bwMode="auto">
          <a:xfrm>
            <a:off x="3740150" y="4956175"/>
            <a:ext cx="457200" cy="381000"/>
          </a:xfrm>
          <a:prstGeom prst="flowChartAlternateProcess">
            <a:avLst/>
          </a:prstGeom>
          <a:gradFill rotWithShape="1">
            <a:gsLst>
              <a:gs pos="0">
                <a:srgbClr val="FAA4EE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815975" y="5661025"/>
            <a:ext cx="7646988" cy="1016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chemeClr val="bg1"/>
                </a:solidFill>
              </a:rPr>
              <a:t>Câu 3: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Đây là một bộ phận của xe đạp, giúp xe có thể dừng lại an toàn?</a:t>
            </a:r>
          </a:p>
          <a:p>
            <a:pPr eaLnBrk="1" hangingPunct="1"/>
            <a:endParaRPr lang="en-US" altLang="en-US" sz="2000">
              <a:solidFill>
                <a:schemeClr val="bg1"/>
              </a:solidFill>
            </a:endParaRPr>
          </a:p>
        </p:txBody>
      </p: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3190875" y="2789238"/>
            <a:ext cx="3225800" cy="396875"/>
            <a:chOff x="528" y="3168"/>
            <a:chExt cx="2032" cy="250"/>
          </a:xfrm>
        </p:grpSpPr>
        <p:sp>
          <p:nvSpPr>
            <p:cNvPr id="167029" name="Text Box 128"/>
            <p:cNvSpPr txBox="1">
              <a:spLocks noChangeArrowheads="1"/>
            </p:cNvSpPr>
            <p:nvPr/>
          </p:nvSpPr>
          <p:spPr bwMode="auto">
            <a:xfrm>
              <a:off x="528" y="316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FF00"/>
                  </a:solidFill>
                </a:rPr>
                <a:t>P</a:t>
              </a:r>
            </a:p>
          </p:txBody>
        </p:sp>
        <p:sp>
          <p:nvSpPr>
            <p:cNvPr id="167030" name="Text Box 129"/>
            <p:cNvSpPr txBox="1">
              <a:spLocks noChangeArrowheads="1"/>
            </p:cNvSpPr>
            <p:nvPr/>
          </p:nvSpPr>
          <p:spPr bwMode="auto">
            <a:xfrm>
              <a:off x="760" y="316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H</a:t>
              </a:r>
            </a:p>
          </p:txBody>
        </p:sp>
        <p:sp>
          <p:nvSpPr>
            <p:cNvPr id="167031" name="Text Box 130"/>
            <p:cNvSpPr txBox="1">
              <a:spLocks noChangeArrowheads="1"/>
            </p:cNvSpPr>
            <p:nvPr/>
          </p:nvSpPr>
          <p:spPr bwMode="auto">
            <a:xfrm>
              <a:off x="1072" y="316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A</a:t>
              </a:r>
            </a:p>
          </p:txBody>
        </p:sp>
        <p:sp>
          <p:nvSpPr>
            <p:cNvPr id="167032" name="Text Box 131"/>
            <p:cNvSpPr txBox="1">
              <a:spLocks noChangeArrowheads="1"/>
            </p:cNvSpPr>
            <p:nvPr/>
          </p:nvSpPr>
          <p:spPr bwMode="auto">
            <a:xfrm>
              <a:off x="1344" y="316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N</a:t>
              </a:r>
            </a:p>
          </p:txBody>
        </p:sp>
        <p:sp>
          <p:nvSpPr>
            <p:cNvPr id="167033" name="Text Box 132"/>
            <p:cNvSpPr txBox="1">
              <a:spLocks noChangeArrowheads="1"/>
            </p:cNvSpPr>
            <p:nvPr/>
          </p:nvSpPr>
          <p:spPr bwMode="auto">
            <a:xfrm>
              <a:off x="1632" y="316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H</a:t>
              </a:r>
            </a:p>
          </p:txBody>
        </p:sp>
        <p:sp>
          <p:nvSpPr>
            <p:cNvPr id="167034" name="Text Box 133"/>
            <p:cNvSpPr txBox="1">
              <a:spLocks noChangeArrowheads="1"/>
            </p:cNvSpPr>
            <p:nvPr/>
          </p:nvSpPr>
          <p:spPr bwMode="auto">
            <a:xfrm>
              <a:off x="1920" y="316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FF00"/>
                  </a:solidFill>
                </a:rPr>
                <a:t> X</a:t>
              </a:r>
            </a:p>
          </p:txBody>
        </p:sp>
        <p:sp>
          <p:nvSpPr>
            <p:cNvPr id="167035" name="Text Box 134"/>
            <p:cNvSpPr txBox="1">
              <a:spLocks noChangeArrowheads="1"/>
            </p:cNvSpPr>
            <p:nvPr/>
          </p:nvSpPr>
          <p:spPr bwMode="auto">
            <a:xfrm>
              <a:off x="2272" y="316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</a:t>
              </a:r>
              <a:r>
                <a:rPr lang="en-US" altLang="en-US" sz="2000" b="1">
                  <a:solidFill>
                    <a:srgbClr val="FFFF00"/>
                  </a:solidFill>
                </a:rPr>
                <a:t>E</a:t>
              </a:r>
            </a:p>
          </p:txBody>
        </p:sp>
      </p:grpSp>
      <p:sp>
        <p:nvSpPr>
          <p:cNvPr id="179" name="Text Box 250"/>
          <p:cNvSpPr txBox="1">
            <a:spLocks noChangeArrowheads="1"/>
          </p:cNvSpPr>
          <p:nvPr/>
        </p:nvSpPr>
        <p:spPr bwMode="auto">
          <a:xfrm>
            <a:off x="3778250" y="49799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</a:rPr>
              <a:t>Đ</a:t>
            </a:r>
          </a:p>
        </p:txBody>
      </p:sp>
      <p:sp>
        <p:nvSpPr>
          <p:cNvPr id="182" name="Text Box 247"/>
          <p:cNvSpPr txBox="1">
            <a:spLocks noChangeArrowheads="1"/>
          </p:cNvSpPr>
          <p:nvPr/>
        </p:nvSpPr>
        <p:spPr bwMode="auto">
          <a:xfrm>
            <a:off x="2855913" y="4975225"/>
            <a:ext cx="420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83" name="Text Box 247"/>
          <p:cNvSpPr txBox="1">
            <a:spLocks noChangeArrowheads="1"/>
          </p:cNvSpPr>
          <p:nvPr/>
        </p:nvSpPr>
        <p:spPr bwMode="auto">
          <a:xfrm>
            <a:off x="3348038" y="4972050"/>
            <a:ext cx="420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184" name="Text Box 255"/>
          <p:cNvSpPr txBox="1">
            <a:spLocks noChangeArrowheads="1"/>
          </p:cNvSpPr>
          <p:nvPr/>
        </p:nvSpPr>
        <p:spPr bwMode="auto">
          <a:xfrm>
            <a:off x="4597400" y="49768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99"/>
                </a:solidFill>
              </a:rPr>
              <a:t>  </a:t>
            </a:r>
            <a:r>
              <a:rPr lang="en-US" altLang="en-US" sz="1800" b="1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187" name="TextBox 186"/>
          <p:cNvSpPr txBox="1">
            <a:spLocks noChangeArrowheads="1"/>
          </p:cNvSpPr>
          <p:nvPr/>
        </p:nvSpPr>
        <p:spPr bwMode="auto">
          <a:xfrm>
            <a:off x="827088" y="5661025"/>
            <a:ext cx="7646987" cy="1016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chemeClr val="bg1"/>
                </a:solidFill>
              </a:rPr>
              <a:t>Câu 4: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Những hình vẽ chỉ dẫn hoặc yêu cầu người tham gia giao thông phải thực hiện, được đặt trên đường gọi chung là gì?</a:t>
            </a:r>
          </a:p>
        </p:txBody>
      </p:sp>
      <p:grpSp>
        <p:nvGrpSpPr>
          <p:cNvPr id="11" name="Group 104"/>
          <p:cNvGrpSpPr>
            <a:grpSpLocks/>
          </p:cNvGrpSpPr>
          <p:nvPr/>
        </p:nvGrpSpPr>
        <p:grpSpPr bwMode="auto">
          <a:xfrm>
            <a:off x="3175000" y="3241675"/>
            <a:ext cx="3225800" cy="396875"/>
            <a:chOff x="944" y="288"/>
            <a:chExt cx="2032" cy="250"/>
          </a:xfrm>
        </p:grpSpPr>
        <p:sp>
          <p:nvSpPr>
            <p:cNvPr id="167022" name="Text Box 105"/>
            <p:cNvSpPr txBox="1">
              <a:spLocks noChangeArrowheads="1"/>
            </p:cNvSpPr>
            <p:nvPr/>
          </p:nvSpPr>
          <p:spPr bwMode="auto">
            <a:xfrm>
              <a:off x="944" y="28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67023" name="Text Box 106"/>
            <p:cNvSpPr txBox="1">
              <a:spLocks noChangeArrowheads="1"/>
            </p:cNvSpPr>
            <p:nvPr/>
          </p:nvSpPr>
          <p:spPr bwMode="auto">
            <a:xfrm>
              <a:off x="1228" y="28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70A05"/>
                  </a:solidFill>
                </a:rPr>
                <a:t> </a:t>
              </a:r>
              <a:r>
                <a:rPr lang="en-US" altLang="en-US" sz="2000" b="1">
                  <a:solidFill>
                    <a:srgbClr val="FFFF00"/>
                  </a:solidFill>
                </a:rPr>
                <a:t>I</a:t>
              </a:r>
            </a:p>
          </p:txBody>
        </p:sp>
        <p:sp>
          <p:nvSpPr>
            <p:cNvPr id="167024" name="Text Box 107"/>
            <p:cNvSpPr txBox="1">
              <a:spLocks noChangeArrowheads="1"/>
            </p:cNvSpPr>
            <p:nvPr/>
          </p:nvSpPr>
          <p:spPr bwMode="auto">
            <a:xfrm>
              <a:off x="1488" y="28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Ể</a:t>
              </a:r>
            </a:p>
          </p:txBody>
        </p:sp>
        <p:sp>
          <p:nvSpPr>
            <p:cNvPr id="167025" name="Text Box 108"/>
            <p:cNvSpPr txBox="1">
              <a:spLocks noChangeArrowheads="1"/>
            </p:cNvSpPr>
            <p:nvPr/>
          </p:nvSpPr>
          <p:spPr bwMode="auto">
            <a:xfrm>
              <a:off x="1786" y="28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</a:t>
              </a:r>
              <a:r>
                <a:rPr lang="en-US" altLang="en-US" sz="2000" b="1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167026" name="Text Box 109"/>
            <p:cNvSpPr txBox="1">
              <a:spLocks noChangeArrowheads="1"/>
            </p:cNvSpPr>
            <p:nvPr/>
          </p:nvSpPr>
          <p:spPr bwMode="auto">
            <a:xfrm>
              <a:off x="2048" y="28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B</a:t>
              </a:r>
            </a:p>
          </p:txBody>
        </p:sp>
        <p:sp>
          <p:nvSpPr>
            <p:cNvPr id="167027" name="Text Box 110"/>
            <p:cNvSpPr txBox="1">
              <a:spLocks noChangeArrowheads="1"/>
            </p:cNvSpPr>
            <p:nvPr/>
          </p:nvSpPr>
          <p:spPr bwMode="auto">
            <a:xfrm>
              <a:off x="2336" y="28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Á</a:t>
              </a:r>
            </a:p>
          </p:txBody>
        </p:sp>
        <p:sp>
          <p:nvSpPr>
            <p:cNvPr id="167028" name="Text Box 111"/>
            <p:cNvSpPr txBox="1">
              <a:spLocks noChangeArrowheads="1"/>
            </p:cNvSpPr>
            <p:nvPr/>
          </p:nvSpPr>
          <p:spPr bwMode="auto">
            <a:xfrm>
              <a:off x="2688" y="28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FF00"/>
                  </a:solidFill>
                </a:rPr>
                <a:t> O</a:t>
              </a:r>
            </a:p>
          </p:txBody>
        </p:sp>
      </p:grpSp>
      <p:sp>
        <p:nvSpPr>
          <p:cNvPr id="197" name="Text Box 246"/>
          <p:cNvSpPr txBox="1">
            <a:spLocks noChangeArrowheads="1"/>
          </p:cNvSpPr>
          <p:nvPr/>
        </p:nvSpPr>
        <p:spPr bwMode="auto">
          <a:xfrm>
            <a:off x="2368550" y="49799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99"/>
                </a:solidFill>
              </a:rPr>
              <a:t> </a:t>
            </a:r>
            <a:r>
              <a:rPr lang="en-US" altLang="en-US" sz="1800" b="1">
                <a:solidFill>
                  <a:srgbClr val="FFFF00"/>
                </a:solidFill>
              </a:rPr>
              <a:t>I</a:t>
            </a:r>
          </a:p>
        </p:txBody>
      </p:sp>
      <p:sp>
        <p:nvSpPr>
          <p:cNvPr id="199" name="Text Box 257"/>
          <p:cNvSpPr txBox="1">
            <a:spLocks noChangeArrowheads="1"/>
          </p:cNvSpPr>
          <p:nvPr/>
        </p:nvSpPr>
        <p:spPr bwMode="auto">
          <a:xfrm>
            <a:off x="5607050" y="4954588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</a:rPr>
              <a:t>N</a:t>
            </a:r>
          </a:p>
        </p:txBody>
      </p:sp>
      <p:sp>
        <p:nvSpPr>
          <p:cNvPr id="201" name="Text Box 256"/>
          <p:cNvSpPr txBox="1">
            <a:spLocks noChangeArrowheads="1"/>
          </p:cNvSpPr>
          <p:nvPr/>
        </p:nvSpPr>
        <p:spPr bwMode="auto">
          <a:xfrm>
            <a:off x="6529388" y="4968875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815975" y="5661025"/>
            <a:ext cx="7643813" cy="1016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chemeClr val="bg1"/>
                </a:solidFill>
              </a:rPr>
              <a:t>Câu 5: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Ý nghĩa của đèn tín hiệu giao thông màu xanh?</a:t>
            </a:r>
          </a:p>
          <a:p>
            <a:pPr eaLnBrk="1" hangingPunct="1"/>
            <a:endParaRPr lang="en-US" altLang="en-US" sz="2000">
              <a:solidFill>
                <a:schemeClr val="bg1"/>
              </a:solidFill>
            </a:endParaRPr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2497138" y="3702050"/>
            <a:ext cx="4702175" cy="419100"/>
            <a:chOff x="2056" y="3664"/>
            <a:chExt cx="2962" cy="264"/>
          </a:xfrm>
        </p:grpSpPr>
        <p:sp>
          <p:nvSpPr>
            <p:cNvPr id="167012" name="Text Box 151"/>
            <p:cNvSpPr txBox="1">
              <a:spLocks noChangeArrowheads="1"/>
            </p:cNvSpPr>
            <p:nvPr/>
          </p:nvSpPr>
          <p:spPr bwMode="auto">
            <a:xfrm>
              <a:off x="2056" y="3664"/>
              <a:ext cx="28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FF00"/>
                  </a:solidFill>
                </a:rPr>
                <a:t>Đ</a:t>
              </a:r>
            </a:p>
          </p:txBody>
        </p:sp>
        <p:sp>
          <p:nvSpPr>
            <p:cNvPr id="167013" name="Text Box 152"/>
            <p:cNvSpPr txBox="1">
              <a:spLocks noChangeArrowheads="1"/>
            </p:cNvSpPr>
            <p:nvPr/>
          </p:nvSpPr>
          <p:spPr bwMode="auto">
            <a:xfrm>
              <a:off x="2321" y="3664"/>
              <a:ext cx="2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Ư</a:t>
              </a:r>
            </a:p>
          </p:txBody>
        </p:sp>
        <p:sp>
          <p:nvSpPr>
            <p:cNvPr id="167014" name="Text Box 153"/>
            <p:cNvSpPr txBox="1">
              <a:spLocks noChangeArrowheads="1"/>
            </p:cNvSpPr>
            <p:nvPr/>
          </p:nvSpPr>
          <p:spPr bwMode="auto">
            <a:xfrm>
              <a:off x="2597" y="3664"/>
              <a:ext cx="2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Ợ</a:t>
              </a:r>
            </a:p>
          </p:txBody>
        </p:sp>
        <p:sp>
          <p:nvSpPr>
            <p:cNvPr id="167015" name="Text Box 154"/>
            <p:cNvSpPr txBox="1">
              <a:spLocks noChangeArrowheads="1"/>
            </p:cNvSpPr>
            <p:nvPr/>
          </p:nvSpPr>
          <p:spPr bwMode="auto">
            <a:xfrm>
              <a:off x="2868" y="3664"/>
              <a:ext cx="28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C</a:t>
              </a:r>
            </a:p>
          </p:txBody>
        </p:sp>
        <p:sp>
          <p:nvSpPr>
            <p:cNvPr id="167016" name="Text Box 155"/>
            <p:cNvSpPr txBox="1">
              <a:spLocks noChangeArrowheads="1"/>
            </p:cNvSpPr>
            <p:nvPr/>
          </p:nvSpPr>
          <p:spPr bwMode="auto">
            <a:xfrm>
              <a:off x="3154" y="3664"/>
              <a:ext cx="28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P</a:t>
              </a:r>
            </a:p>
          </p:txBody>
        </p:sp>
        <p:sp>
          <p:nvSpPr>
            <p:cNvPr id="167017" name="Text Box 156"/>
            <p:cNvSpPr txBox="1">
              <a:spLocks noChangeArrowheads="1"/>
            </p:cNvSpPr>
            <p:nvPr/>
          </p:nvSpPr>
          <p:spPr bwMode="auto">
            <a:xfrm>
              <a:off x="3441" y="3664"/>
              <a:ext cx="28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H</a:t>
              </a:r>
            </a:p>
          </p:txBody>
        </p:sp>
        <p:sp>
          <p:nvSpPr>
            <p:cNvPr id="167018" name="Text Box 157"/>
            <p:cNvSpPr txBox="1">
              <a:spLocks noChangeArrowheads="1"/>
            </p:cNvSpPr>
            <p:nvPr/>
          </p:nvSpPr>
          <p:spPr bwMode="auto">
            <a:xfrm>
              <a:off x="3791" y="3664"/>
              <a:ext cx="28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>
                <a:solidFill>
                  <a:srgbClr val="0070C0"/>
                </a:solidFill>
              </a:endParaRPr>
            </a:p>
          </p:txBody>
        </p:sp>
        <p:sp>
          <p:nvSpPr>
            <p:cNvPr id="167019" name="Text Box 158"/>
            <p:cNvSpPr txBox="1">
              <a:spLocks noChangeArrowheads="1"/>
            </p:cNvSpPr>
            <p:nvPr/>
          </p:nvSpPr>
          <p:spPr bwMode="auto">
            <a:xfrm>
              <a:off x="4067" y="3672"/>
              <a:ext cx="28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167020" name="Text Box 159"/>
            <p:cNvSpPr txBox="1">
              <a:spLocks noChangeArrowheads="1"/>
            </p:cNvSpPr>
            <p:nvPr/>
          </p:nvSpPr>
          <p:spPr bwMode="auto">
            <a:xfrm>
              <a:off x="4312" y="3672"/>
              <a:ext cx="3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Đ</a:t>
              </a:r>
            </a:p>
          </p:txBody>
        </p:sp>
        <p:sp>
          <p:nvSpPr>
            <p:cNvPr id="167021" name="Text Box 160"/>
            <p:cNvSpPr txBox="1">
              <a:spLocks noChangeArrowheads="1"/>
            </p:cNvSpPr>
            <p:nvPr/>
          </p:nvSpPr>
          <p:spPr bwMode="auto">
            <a:xfrm>
              <a:off x="4636" y="3677"/>
              <a:ext cx="38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70A05"/>
                  </a:solidFill>
                </a:rPr>
                <a:t> </a:t>
              </a:r>
              <a:r>
                <a:rPr lang="en-US" altLang="en-US" sz="2000" b="1">
                  <a:solidFill>
                    <a:schemeClr val="accent2"/>
                  </a:solidFill>
                </a:rPr>
                <a:t>I</a:t>
              </a:r>
            </a:p>
          </p:txBody>
        </p:sp>
      </p:grpSp>
      <p:sp>
        <p:nvSpPr>
          <p:cNvPr id="252" name="Text Box 156"/>
          <p:cNvSpPr txBox="1">
            <a:spLocks noChangeArrowheads="1"/>
          </p:cNvSpPr>
          <p:nvPr/>
        </p:nvSpPr>
        <p:spPr bwMode="auto">
          <a:xfrm>
            <a:off x="5208588" y="3689350"/>
            <a:ext cx="4556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É</a:t>
            </a:r>
          </a:p>
        </p:txBody>
      </p:sp>
      <p:sp>
        <p:nvSpPr>
          <p:cNvPr id="253" name="Text Box 151"/>
          <p:cNvSpPr txBox="1">
            <a:spLocks noChangeArrowheads="1"/>
          </p:cNvSpPr>
          <p:nvPr/>
        </p:nvSpPr>
        <p:spPr bwMode="auto">
          <a:xfrm>
            <a:off x="1893888" y="4926013"/>
            <a:ext cx="4556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00"/>
                </a:solidFill>
              </a:rPr>
              <a:t>Đ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814388" y="5648325"/>
            <a:ext cx="7691437" cy="1016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chemeClr val="bg1"/>
                </a:solidFill>
              </a:rPr>
              <a:t>Câu 6: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Những quy định bắt buộc người tham gia giao thông phải tuân thủ </a:t>
            </a:r>
            <a:br>
              <a:rPr lang="en-US" altLang="en-US" sz="2000">
                <a:solidFill>
                  <a:schemeClr val="bg1"/>
                </a:solidFill>
              </a:rPr>
            </a:br>
            <a:r>
              <a:rPr lang="en-US" altLang="en-US" sz="2000">
                <a:solidFill>
                  <a:schemeClr val="bg1"/>
                </a:solidFill>
              </a:rPr>
              <a:t>được gọi là gì?</a:t>
            </a:r>
          </a:p>
        </p:txBody>
      </p: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1825625" y="4160838"/>
            <a:ext cx="6159500" cy="396875"/>
            <a:chOff x="1640" y="2880"/>
            <a:chExt cx="3880" cy="250"/>
          </a:xfrm>
        </p:grpSpPr>
        <p:sp>
          <p:nvSpPr>
            <p:cNvPr id="166999" name="Text Box 136"/>
            <p:cNvSpPr txBox="1">
              <a:spLocks noChangeArrowheads="1"/>
            </p:cNvSpPr>
            <p:nvPr/>
          </p:nvSpPr>
          <p:spPr bwMode="auto">
            <a:xfrm>
              <a:off x="1640" y="288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L</a:t>
              </a:r>
            </a:p>
          </p:txBody>
        </p:sp>
        <p:sp>
          <p:nvSpPr>
            <p:cNvPr id="167000" name="Text Box 137"/>
            <p:cNvSpPr txBox="1">
              <a:spLocks noChangeArrowheads="1"/>
            </p:cNvSpPr>
            <p:nvPr/>
          </p:nvSpPr>
          <p:spPr bwMode="auto">
            <a:xfrm>
              <a:off x="1872" y="288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U</a:t>
              </a:r>
            </a:p>
          </p:txBody>
        </p:sp>
        <p:sp>
          <p:nvSpPr>
            <p:cNvPr id="167001" name="Text Box 138"/>
            <p:cNvSpPr txBox="1">
              <a:spLocks noChangeArrowheads="1"/>
            </p:cNvSpPr>
            <p:nvPr/>
          </p:nvSpPr>
          <p:spPr bwMode="auto">
            <a:xfrm>
              <a:off x="2184" y="288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Ậ</a:t>
              </a:r>
            </a:p>
          </p:txBody>
        </p:sp>
        <p:sp>
          <p:nvSpPr>
            <p:cNvPr id="167002" name="Text Box 139"/>
            <p:cNvSpPr txBox="1">
              <a:spLocks noChangeArrowheads="1"/>
            </p:cNvSpPr>
            <p:nvPr/>
          </p:nvSpPr>
          <p:spPr bwMode="auto">
            <a:xfrm>
              <a:off x="2456" y="288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T</a:t>
              </a:r>
            </a:p>
          </p:txBody>
        </p:sp>
        <p:sp>
          <p:nvSpPr>
            <p:cNvPr id="167003" name="Text Box 140"/>
            <p:cNvSpPr txBox="1">
              <a:spLocks noChangeArrowheads="1"/>
            </p:cNvSpPr>
            <p:nvPr/>
          </p:nvSpPr>
          <p:spPr bwMode="auto">
            <a:xfrm>
              <a:off x="2744" y="288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G</a:t>
              </a:r>
            </a:p>
          </p:txBody>
        </p:sp>
        <p:sp>
          <p:nvSpPr>
            <p:cNvPr id="167004" name="Text Box 141"/>
            <p:cNvSpPr txBox="1">
              <a:spLocks noChangeArrowheads="1"/>
            </p:cNvSpPr>
            <p:nvPr/>
          </p:nvSpPr>
          <p:spPr bwMode="auto">
            <a:xfrm>
              <a:off x="3032" y="288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I</a:t>
              </a:r>
            </a:p>
          </p:txBody>
        </p:sp>
        <p:sp>
          <p:nvSpPr>
            <p:cNvPr id="167005" name="Text Box 142"/>
            <p:cNvSpPr txBox="1">
              <a:spLocks noChangeArrowheads="1"/>
            </p:cNvSpPr>
            <p:nvPr/>
          </p:nvSpPr>
          <p:spPr bwMode="auto">
            <a:xfrm>
              <a:off x="3384" y="288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FF00"/>
                  </a:solidFill>
                </a:rPr>
                <a:t>A</a:t>
              </a:r>
              <a:r>
                <a:rPr lang="en-US" altLang="en-US" sz="2000" b="1">
                  <a:solidFill>
                    <a:srgbClr val="C70A05"/>
                  </a:solidFill>
                </a:rPr>
                <a:t>  </a:t>
              </a:r>
            </a:p>
          </p:txBody>
        </p:sp>
        <p:sp>
          <p:nvSpPr>
            <p:cNvPr id="167006" name="Text Box 143"/>
            <p:cNvSpPr txBox="1">
              <a:spLocks noChangeArrowheads="1"/>
            </p:cNvSpPr>
            <p:nvPr/>
          </p:nvSpPr>
          <p:spPr bwMode="auto">
            <a:xfrm>
              <a:off x="3624" y="288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167007" name="Text Box 144"/>
            <p:cNvSpPr txBox="1">
              <a:spLocks noChangeArrowheads="1"/>
            </p:cNvSpPr>
            <p:nvPr/>
          </p:nvSpPr>
          <p:spPr bwMode="auto">
            <a:xfrm>
              <a:off x="3864" y="288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FF00"/>
                  </a:solidFill>
                </a:rPr>
                <a:t> T</a:t>
              </a:r>
            </a:p>
          </p:txBody>
        </p:sp>
        <p:sp>
          <p:nvSpPr>
            <p:cNvPr id="167008" name="Text Box 145"/>
            <p:cNvSpPr txBox="1">
              <a:spLocks noChangeArrowheads="1"/>
            </p:cNvSpPr>
            <p:nvPr/>
          </p:nvSpPr>
          <p:spPr bwMode="auto">
            <a:xfrm>
              <a:off x="4152" y="2880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 H</a:t>
              </a:r>
            </a:p>
          </p:txBody>
        </p:sp>
        <p:sp>
          <p:nvSpPr>
            <p:cNvPr id="167009" name="Text Box 146"/>
            <p:cNvSpPr txBox="1">
              <a:spLocks noChangeArrowheads="1"/>
            </p:cNvSpPr>
            <p:nvPr/>
          </p:nvSpPr>
          <p:spPr bwMode="auto">
            <a:xfrm>
              <a:off x="4488" y="288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Ô</a:t>
              </a:r>
            </a:p>
          </p:txBody>
        </p:sp>
        <p:sp>
          <p:nvSpPr>
            <p:cNvPr id="167010" name="Text Box 147"/>
            <p:cNvSpPr txBox="1">
              <a:spLocks noChangeArrowheads="1"/>
            </p:cNvSpPr>
            <p:nvPr/>
          </p:nvSpPr>
          <p:spPr bwMode="auto">
            <a:xfrm>
              <a:off x="4800" y="288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 N</a:t>
              </a:r>
            </a:p>
          </p:txBody>
        </p:sp>
        <p:sp>
          <p:nvSpPr>
            <p:cNvPr id="167011" name="Text Box 148"/>
            <p:cNvSpPr txBox="1">
              <a:spLocks noChangeArrowheads="1"/>
            </p:cNvSpPr>
            <p:nvPr/>
          </p:nvSpPr>
          <p:spPr bwMode="auto">
            <a:xfrm>
              <a:off x="5184" y="288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G</a:t>
              </a:r>
            </a:p>
          </p:txBody>
        </p:sp>
      </p:grpSp>
      <p:sp>
        <p:nvSpPr>
          <p:cNvPr id="282" name="Text Box 142"/>
          <p:cNvSpPr txBox="1">
            <a:spLocks noChangeArrowheads="1"/>
          </p:cNvSpPr>
          <p:nvPr/>
        </p:nvSpPr>
        <p:spPr bwMode="auto">
          <a:xfrm>
            <a:off x="5135563" y="495617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00"/>
                </a:solidFill>
              </a:rPr>
              <a:t>A</a:t>
            </a:r>
            <a:r>
              <a:rPr lang="en-US" altLang="en-US" sz="2000" b="1">
                <a:solidFill>
                  <a:srgbClr val="C70A05"/>
                </a:solidFill>
              </a:rPr>
              <a:t>  </a:t>
            </a:r>
          </a:p>
        </p:txBody>
      </p:sp>
      <p:sp>
        <p:nvSpPr>
          <p:cNvPr id="283" name="Text Box 144"/>
          <p:cNvSpPr txBox="1">
            <a:spLocks noChangeArrowheads="1"/>
          </p:cNvSpPr>
          <p:nvPr/>
        </p:nvSpPr>
        <p:spPr bwMode="auto">
          <a:xfrm>
            <a:off x="6011863" y="493871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00"/>
                </a:solidFill>
              </a:rPr>
              <a:t> T</a:t>
            </a:r>
          </a:p>
        </p:txBody>
      </p:sp>
      <p:sp>
        <p:nvSpPr>
          <p:cNvPr id="16699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639975A-ED46-4F2B-B02F-E76E586501CB}" type="slidenum">
              <a:rPr lang="en-US" altLang="en-US" sz="1800" b="1"/>
              <a:pPr/>
              <a:t>8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xmlns="" val="1969791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47" grpId="0" animBg="1"/>
      <p:bldP spid="155" grpId="0"/>
      <p:bldP spid="157" grpId="0"/>
      <p:bldP spid="158" grpId="0" animBg="1"/>
      <p:bldP spid="167" grpId="0"/>
      <p:bldP spid="170" grpId="0" animBg="1"/>
      <p:bldP spid="179" grpId="0"/>
      <p:bldP spid="182" grpId="0"/>
      <p:bldP spid="183" grpId="0"/>
      <p:bldP spid="184" grpId="0"/>
      <p:bldP spid="187" grpId="0" animBg="1"/>
      <p:bldP spid="197" grpId="0"/>
      <p:bldP spid="199" grpId="0"/>
      <p:bldP spid="201" grpId="0"/>
      <p:bldP spid="203" grpId="0" animBg="1"/>
      <p:bldP spid="252" grpId="0"/>
      <p:bldP spid="253" grpId="0"/>
      <p:bldP spid="110" grpId="0" animBg="1"/>
      <p:bldP spid="282" grpId="0"/>
      <p:bldP spid="2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ounded Rectangle 13"/>
          <p:cNvSpPr>
            <a:spLocks noChangeArrowheads="1"/>
          </p:cNvSpPr>
          <p:nvPr/>
        </p:nvSpPr>
        <p:spPr bwMode="auto">
          <a:xfrm>
            <a:off x="830263" y="876300"/>
            <a:ext cx="7605712" cy="41751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altLang="en-US" sz="2000" b="1">
              <a:ea typeface="MS PGothic" pitchFamily="34" charset="-128"/>
            </a:endParaRPr>
          </a:p>
        </p:txBody>
      </p:sp>
      <p:pic>
        <p:nvPicPr>
          <p:cNvPr id="6" name="Picture 2" descr="C:\Documents and Settings\L0718\Desktop\TEMPLATE\baby 4.jpg"/>
          <p:cNvPicPr>
            <a:picLocks noChangeAspect="1" noChangeArrowheads="1"/>
          </p:cNvPicPr>
          <p:nvPr/>
        </p:nvPicPr>
        <p:blipFill>
          <a:blip r:embed="rId3" cstate="print"/>
          <a:srcRect t="70667" r="45605"/>
          <a:stretch>
            <a:fillRect/>
          </a:stretch>
        </p:blipFill>
        <p:spPr bwMode="auto">
          <a:xfrm>
            <a:off x="1" y="5545368"/>
            <a:ext cx="1835696" cy="1302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8964" name="Picture 7" descr="C:\Documents and Settings\L0718\Desktop\TEMPLATE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1" t="85680" r="3612" b="1721"/>
          <a:stretch>
            <a:fillRect/>
          </a:stretch>
        </p:blipFill>
        <p:spPr bwMode="auto">
          <a:xfrm>
            <a:off x="1835150" y="6116638"/>
            <a:ext cx="73088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5" name="TextBox 4"/>
          <p:cNvSpPr txBox="1">
            <a:spLocks noChangeArrowheads="1"/>
          </p:cNvSpPr>
          <p:nvPr/>
        </p:nvSpPr>
        <p:spPr bwMode="auto">
          <a:xfrm>
            <a:off x="3530600" y="104775"/>
            <a:ext cx="561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Ghi nhớ</a:t>
            </a:r>
          </a:p>
        </p:txBody>
      </p:sp>
      <p:pic>
        <p:nvPicPr>
          <p:cNvPr id="9" name="Picture 4" descr="C:\Documents and Settings\L0718\Desktop\TEMPLATE\baby 4.jpg"/>
          <p:cNvPicPr>
            <a:picLocks noChangeAspect="1" noChangeArrowheads="1"/>
          </p:cNvPicPr>
          <p:nvPr/>
        </p:nvPicPr>
        <p:blipFill>
          <a:blip r:embed="rId3" cstate="print"/>
          <a:srcRect r="83327" b="87333"/>
          <a:stretch>
            <a:fillRect/>
          </a:stretch>
        </p:blipFill>
        <p:spPr bwMode="auto">
          <a:xfrm>
            <a:off x="2362200" y="139816"/>
            <a:ext cx="542989" cy="54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66800" y="1116013"/>
            <a:ext cx="82819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500" b="1"/>
              <a:t>1. Các em nhớ chọn cho mình một chiếc xe </a:t>
            </a:r>
            <a:br>
              <a:rPr lang="en-US" altLang="en-US" sz="2500" b="1"/>
            </a:br>
            <a:r>
              <a:rPr lang="en-US" altLang="en-US" sz="2500" b="1"/>
              <a:t>có kích cỡ vừa với tầm vóc người của mình</a:t>
            </a:r>
            <a:r>
              <a:rPr lang="en-US" altLang="en-US" sz="25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6800" y="2371725"/>
            <a:ext cx="78486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500" b="1"/>
              <a:t>2. Trước khi đi xe đạp, các em nhớ kiểm tra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500" b="1"/>
              <a:t>xe để đảm bảo các bộ phận đều hoạt động tốt.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6800" y="3700463"/>
            <a:ext cx="79216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500" b="1"/>
              <a:t>3. Các em không nên tự đi xe mà hãy đi cùng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500" b="1"/>
              <a:t> bố, mẹ, anh chị và người thân trong gia đình.</a:t>
            </a:r>
          </a:p>
          <a:p>
            <a:pPr eaLnBrk="1" hangingPunct="1"/>
            <a:endParaRPr lang="en-US" altLang="en-US" sz="2500" b="1">
              <a:solidFill>
                <a:schemeClr val="bg1"/>
              </a:solidFill>
            </a:endParaRPr>
          </a:p>
        </p:txBody>
      </p:sp>
      <p:sp>
        <p:nvSpPr>
          <p:cNvPr id="168970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CD8E413-F5D9-4FEC-A54D-7B8E84BCBABF}" type="slidenum">
              <a:rPr lang="en-US" altLang="en-US" sz="1400"/>
              <a:pPr/>
              <a:t>9</a:t>
            </a:fld>
            <a:endParaRPr lang="en-US" altLang="en-US" sz="1400"/>
          </a:p>
        </p:txBody>
      </p:sp>
      <p:sp>
        <p:nvSpPr>
          <p:cNvPr id="168971" name="Slide Number Placeholder 9"/>
          <p:cNvSpPr txBox="1">
            <a:spLocks/>
          </p:cNvSpPr>
          <p:nvPr/>
        </p:nvSpPr>
        <p:spPr bwMode="auto">
          <a:xfrm>
            <a:off x="8610600" y="42863"/>
            <a:ext cx="490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37A7AB9-1BA3-400E-8F44-A46586E21DB9}" type="slidenum">
              <a:rPr lang="en-US" altLang="en-US" sz="1800" b="1"/>
              <a:pPr algn="r" eaLnBrk="1" hangingPunct="1"/>
              <a:t>9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xmlns="" val="36941954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1244</Words>
  <Application>Microsoft Office PowerPoint</Application>
  <PresentationFormat>On-screen Show (4:3)</PresentationFormat>
  <Paragraphs>249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anhxuan</dc:creator>
  <cp:lastModifiedBy>MERCURY</cp:lastModifiedBy>
  <cp:revision>2</cp:revision>
  <dcterms:created xsi:type="dcterms:W3CDTF">2019-12-02T15:21:39Z</dcterms:created>
  <dcterms:modified xsi:type="dcterms:W3CDTF">2019-12-03T00:52:44Z</dcterms:modified>
</cp:coreProperties>
</file>